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772" r:id="rId3"/>
    <p:sldId id="817" r:id="rId4"/>
    <p:sldId id="818" r:id="rId5"/>
    <p:sldId id="819" r:id="rId6"/>
    <p:sldId id="820" r:id="rId7"/>
    <p:sldId id="821" r:id="rId8"/>
    <p:sldId id="813" r:id="rId9"/>
    <p:sldId id="814" r:id="rId10"/>
    <p:sldId id="815" r:id="rId11"/>
    <p:sldId id="816" r:id="rId12"/>
    <p:sldId id="822" r:id="rId13"/>
    <p:sldId id="823" r:id="rId14"/>
    <p:sldId id="809" r:id="rId15"/>
    <p:sldId id="810" r:id="rId16"/>
    <p:sldId id="811" r:id="rId17"/>
    <p:sldId id="812" r:id="rId18"/>
    <p:sldId id="804" r:id="rId19"/>
    <p:sldId id="806" r:id="rId20"/>
    <p:sldId id="805" r:id="rId21"/>
    <p:sldId id="808" r:id="rId22"/>
    <p:sldId id="842" r:id="rId23"/>
    <p:sldId id="824" r:id="rId24"/>
    <p:sldId id="825" r:id="rId25"/>
    <p:sldId id="826" r:id="rId26"/>
    <p:sldId id="835" r:id="rId27"/>
    <p:sldId id="836" r:id="rId28"/>
    <p:sldId id="837" r:id="rId29"/>
    <p:sldId id="827" r:id="rId30"/>
    <p:sldId id="828" r:id="rId31"/>
    <p:sldId id="830" r:id="rId32"/>
    <p:sldId id="829" r:id="rId33"/>
    <p:sldId id="831" r:id="rId34"/>
    <p:sldId id="832" r:id="rId35"/>
    <p:sldId id="840" r:id="rId36"/>
    <p:sldId id="833" r:id="rId37"/>
    <p:sldId id="834" r:id="rId39"/>
    <p:sldId id="838" r:id="rId40"/>
    <p:sldId id="839" r:id="rId41"/>
    <p:sldId id="841"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37"/>
    <a:srgbClr val="16284C"/>
    <a:srgbClr val="2B1D5A"/>
    <a:srgbClr val="243B2B"/>
    <a:srgbClr val="16284D"/>
    <a:srgbClr val="768394"/>
    <a:srgbClr val="F2F5F8"/>
    <a:srgbClr val="D7D3D0"/>
    <a:srgbClr val="EFD7CB"/>
    <a:srgbClr val="E2C8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4" autoAdjust="0"/>
    <p:restoredTop sz="88553" autoAdjust="0"/>
  </p:normalViewPr>
  <p:slideViewPr>
    <p:cSldViewPr snapToGrid="0">
      <p:cViewPr varScale="1">
        <p:scale>
          <a:sx n="95" d="100"/>
          <a:sy n="95" d="100"/>
        </p:scale>
        <p:origin x="58" y="269"/>
      </p:cViewPr>
      <p:guideLst/>
    </p:cSldViewPr>
  </p:slideViewPr>
  <p:notesTextViewPr>
    <p:cViewPr>
      <p:scale>
        <a:sx n="1" d="1"/>
        <a:sy n="1" d="1"/>
      </p:scale>
      <p:origin x="0" y="0"/>
    </p:cViewPr>
  </p:notesTextViewPr>
  <p:sorterViewPr>
    <p:cViewPr varScale="1">
      <p:scale>
        <a:sx n="1" d="1"/>
        <a:sy n="1" d="1"/>
      </p:scale>
      <p:origin x="0" y="-437"/>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gs" Target="tags/tag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DA49E97-3F63-4B07-B443-D97F5AB94D7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176D025-9C82-4627-AC95-A731BB73F60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445954"/>
            <a:ext cx="2743200" cy="365125"/>
          </a:xfrm>
        </p:spPr>
        <p:txBody>
          <a:bodyPr/>
          <a:lstStyle/>
          <a:p>
            <a:fld id="{8A85D0E8-0E1D-4305-885D-0CE7B4C06A8F}" type="datetimeFigureOut">
              <a:rPr lang="zh-CN" altLang="en-US" smtClean="0"/>
            </a:fld>
            <a:endParaRPr lang="zh-CN" altLang="en-US"/>
          </a:p>
        </p:txBody>
      </p:sp>
      <p:sp>
        <p:nvSpPr>
          <p:cNvPr id="3" name="页脚占位符 2"/>
          <p:cNvSpPr>
            <a:spLocks noGrp="1"/>
          </p:cNvSpPr>
          <p:nvPr>
            <p:ph type="ftr" sz="quarter" idx="11"/>
          </p:nvPr>
        </p:nvSpPr>
        <p:spPr>
          <a:xfrm>
            <a:off x="4038600" y="6445954"/>
            <a:ext cx="4114800" cy="365125"/>
          </a:xfrm>
        </p:spPr>
        <p:txBody>
          <a:bodyPr/>
          <a:lstStyle/>
          <a:p>
            <a:endParaRPr lang="zh-CN" altLang="en-US"/>
          </a:p>
        </p:txBody>
      </p:sp>
      <p:sp>
        <p:nvSpPr>
          <p:cNvPr id="4" name="灯片编号占位符 3"/>
          <p:cNvSpPr>
            <a:spLocks noGrp="1"/>
          </p:cNvSpPr>
          <p:nvPr>
            <p:ph type="sldNum" sz="quarter" idx="12"/>
          </p:nvPr>
        </p:nvSpPr>
        <p:spPr>
          <a:xfrm>
            <a:off x="10601864" y="6445954"/>
            <a:ext cx="980536" cy="365125"/>
          </a:xfrm>
        </p:spPr>
        <p:txBody>
          <a:bodyPr/>
          <a:lstStyle>
            <a:lvl1pPr algn="ctr">
              <a:defRPr/>
            </a:lvl1pPr>
          </a:lstStyle>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占位符 5"/>
          <p:cNvSpPr>
            <a:spLocks noGrp="1"/>
          </p:cNvSpPr>
          <p:nvPr>
            <p:ph type="body" sz="quarter" idx="13"/>
          </p:nvPr>
        </p:nvSpPr>
        <p:spPr>
          <a:xfrm>
            <a:off x="920151" y="289350"/>
            <a:ext cx="6464300" cy="511175"/>
          </a:xfrm>
          <a:prstGeom prst="rect">
            <a:avLst/>
          </a:prstGeom>
        </p:spPr>
        <p:txBody>
          <a:bodyPr/>
          <a:lstStyle>
            <a:lvl1pPr marL="0" indent="0">
              <a:buNone/>
              <a:defRPr sz="2400" b="1">
                <a:solidFill>
                  <a:schemeClr val="accent1"/>
                </a:solidFill>
              </a:defRPr>
            </a:lvl1pPr>
          </a:lstStyle>
          <a:p>
            <a:pPr lvl="0"/>
            <a:r>
              <a:rPr lang="zh-CN" altLang="en-US" dirty="0"/>
              <a:t>单击此处编辑母版文本样式</a:t>
            </a:r>
            <a:endParaRPr lang="zh-CN" altLang="en-US" dirty="0"/>
          </a:p>
        </p:txBody>
      </p:sp>
      <p:grpSp>
        <p:nvGrpSpPr>
          <p:cNvPr id="7" name="组合 6"/>
          <p:cNvGrpSpPr/>
          <p:nvPr userDrawn="1"/>
        </p:nvGrpSpPr>
        <p:grpSpPr>
          <a:xfrm>
            <a:off x="281682" y="280328"/>
            <a:ext cx="427956" cy="405472"/>
            <a:chOff x="336546" y="408216"/>
            <a:chExt cx="535190" cy="507072"/>
          </a:xfrm>
        </p:grpSpPr>
        <p:sp>
          <p:nvSpPr>
            <p:cNvPr id="8" name="矩形 7"/>
            <p:cNvSpPr/>
            <p:nvPr/>
          </p:nvSpPr>
          <p:spPr>
            <a:xfrm>
              <a:off x="336546" y="408216"/>
              <a:ext cx="360040" cy="36004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11696" y="555248"/>
              <a:ext cx="360040" cy="360040"/>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grpSp>
      <p:cxnSp>
        <p:nvCxnSpPr>
          <p:cNvPr id="71" name="直接连接符 70"/>
          <p:cNvCxnSpPr/>
          <p:nvPr userDrawn="1"/>
        </p:nvCxnSpPr>
        <p:spPr>
          <a:xfrm flipH="1">
            <a:off x="0" y="6628516"/>
            <a:ext cx="10601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88792" y="6628516"/>
            <a:ext cx="5032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22" name="文本框 21"/>
          <p:cNvSpPr txBox="1"/>
          <p:nvPr/>
        </p:nvSpPr>
        <p:spPr>
          <a:xfrm>
            <a:off x="3435350" y="2660650"/>
            <a:ext cx="6917055" cy="1045210"/>
          </a:xfrm>
          <a:prstGeom prst="rect">
            <a:avLst/>
          </a:prstGeom>
          <a:noFill/>
        </p:spPr>
        <p:txBody>
          <a:bodyPr wrap="square" rtlCol="0">
            <a:spAutoFit/>
          </a:bodyPr>
          <a:p>
            <a:r>
              <a:rPr lang="en-US" altLang="zh-CN" sz="4400"/>
              <a:t>LLM</a:t>
            </a:r>
            <a:r>
              <a:rPr lang="zh-CN" altLang="en-US" sz="4400"/>
              <a:t>知识图谱构建</a:t>
            </a:r>
            <a:endParaRPr lang="zh-CN" altLang="en-US" sz="4400"/>
          </a:p>
          <a:p>
            <a:pPr marL="3657600" lvl="8" indent="457200"/>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10" name="文本框 9"/>
          <p:cNvSpPr txBox="1"/>
          <p:nvPr/>
        </p:nvSpPr>
        <p:spPr>
          <a:xfrm>
            <a:off x="1864360" y="821055"/>
            <a:ext cx="178181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Target Alignment</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6936105" y="821055"/>
            <a:ext cx="209867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Self Canonicalization</a:t>
            </a:r>
            <a:endParaRPr lang="en-US" altLang="zh-CN" sz="1600">
              <a:latin typeface="Times New Roman" panose="02020603050405020304" charset="0"/>
              <a:cs typeface="Times New Roman" panose="02020603050405020304" charset="0"/>
            </a:endParaRPr>
          </a:p>
        </p:txBody>
      </p:sp>
      <p:pic>
        <p:nvPicPr>
          <p:cNvPr id="13" name="图片 12"/>
          <p:cNvPicPr>
            <a:picLocks noChangeAspect="1"/>
          </p:cNvPicPr>
          <p:nvPr/>
        </p:nvPicPr>
        <p:blipFill>
          <a:blip r:embed="rId2"/>
          <a:stretch>
            <a:fillRect/>
          </a:stretch>
        </p:blipFill>
        <p:spPr>
          <a:xfrm>
            <a:off x="347980" y="1395095"/>
            <a:ext cx="4996815" cy="1200150"/>
          </a:xfrm>
          <a:prstGeom prst="rect">
            <a:avLst/>
          </a:prstGeom>
        </p:spPr>
      </p:pic>
      <p:pic>
        <p:nvPicPr>
          <p:cNvPr id="15" name="图片 14"/>
          <p:cNvPicPr>
            <a:picLocks noChangeAspect="1"/>
          </p:cNvPicPr>
          <p:nvPr/>
        </p:nvPicPr>
        <p:blipFill>
          <a:blip r:embed="rId3"/>
          <a:stretch>
            <a:fillRect/>
          </a:stretch>
        </p:blipFill>
        <p:spPr>
          <a:xfrm>
            <a:off x="6363970" y="1395095"/>
            <a:ext cx="3463925" cy="2680970"/>
          </a:xfrm>
          <a:prstGeom prst="rect">
            <a:avLst/>
          </a:prstGeom>
        </p:spPr>
      </p:pic>
      <p:sp>
        <p:nvSpPr>
          <p:cNvPr id="18" name="文本框 17"/>
          <p:cNvSpPr txBox="1"/>
          <p:nvPr/>
        </p:nvSpPr>
        <p:spPr>
          <a:xfrm>
            <a:off x="7701280" y="4224655"/>
            <a:ext cx="1047115" cy="275590"/>
          </a:xfrm>
          <a:prstGeom prst="rect">
            <a:avLst/>
          </a:prstGeom>
          <a:noFill/>
        </p:spPr>
        <p:txBody>
          <a:bodyPr wrap="square" rtlCol="0">
            <a:spAutoFit/>
          </a:bodyPr>
          <a:p>
            <a:r>
              <a:rPr lang="zh-CN" altLang="en-US" sz="1200"/>
              <a:t>人工评价</a:t>
            </a:r>
            <a:endParaRPr lang="zh-CN" altLang="en-US" sz="1200"/>
          </a:p>
        </p:txBody>
      </p:sp>
      <p:pic>
        <p:nvPicPr>
          <p:cNvPr id="24" name="图片 23"/>
          <p:cNvPicPr>
            <a:picLocks noChangeAspect="1"/>
          </p:cNvPicPr>
          <p:nvPr/>
        </p:nvPicPr>
        <p:blipFill>
          <a:blip r:embed="rId4"/>
          <a:stretch>
            <a:fillRect/>
          </a:stretch>
        </p:blipFill>
        <p:spPr>
          <a:xfrm>
            <a:off x="201295" y="2914650"/>
            <a:ext cx="5187950" cy="1220470"/>
          </a:xfrm>
          <a:prstGeom prst="rect">
            <a:avLst/>
          </a:prstGeom>
        </p:spPr>
      </p:pic>
      <p:sp>
        <p:nvSpPr>
          <p:cNvPr id="25" name="文本框 24"/>
          <p:cNvSpPr txBox="1"/>
          <p:nvPr/>
        </p:nvSpPr>
        <p:spPr>
          <a:xfrm>
            <a:off x="210820" y="4404995"/>
            <a:ext cx="5885180" cy="1014730"/>
          </a:xfrm>
          <a:prstGeom prst="rect">
            <a:avLst/>
          </a:prstGeom>
        </p:spPr>
        <p:txBody>
          <a:bodyPr wrap="square">
            <a:spAutoFit/>
          </a:bodyPr>
          <a:p>
            <a:r>
              <a:rPr lang="en-US" altLang="zh-CN" sz="1000">
                <a:latin typeface="Times New Roman" panose="02020603050405020304" charset="0"/>
                <a:cs typeface="Times New Roman" panose="02020603050405020304" charset="0"/>
              </a:rPr>
              <a:t>Exact: Requires a complete match between the candidate and reference triple, disregarding the type (subject, relation, object).</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Partial: Allows for at least a partial match between the candidate and reference triple, </a:t>
            </a:r>
            <a:r>
              <a:rPr lang="en-US" altLang="zh-CN" sz="1000">
                <a:solidFill>
                  <a:srgbClr val="FF0000"/>
                </a:solidFill>
                <a:latin typeface="Times New Roman" panose="02020603050405020304" charset="0"/>
                <a:cs typeface="Times New Roman" panose="02020603050405020304" charset="0"/>
              </a:rPr>
              <a:t>disregarding</a:t>
            </a:r>
            <a:r>
              <a:rPr lang="en-US" altLang="zh-CN" sz="1000">
                <a:latin typeface="Times New Roman" panose="02020603050405020304" charset="0"/>
                <a:cs typeface="Times New Roman" panose="02020603050405020304" charset="0"/>
              </a:rPr>
              <a:t> the type.</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Strict: Demands an exact match between the candidate and reference triplet, </a:t>
            </a:r>
            <a:r>
              <a:rPr lang="en-US" altLang="zh-CN" sz="1000">
                <a:solidFill>
                  <a:srgbClr val="FF0000"/>
                </a:solidFill>
                <a:latin typeface="Times New Roman" panose="02020603050405020304" charset="0"/>
                <a:cs typeface="Times New Roman" panose="02020603050405020304" charset="0"/>
              </a:rPr>
              <a:t>including</a:t>
            </a:r>
            <a:r>
              <a:rPr lang="en-US" altLang="zh-CN" sz="1000">
                <a:latin typeface="Times New Roman" panose="02020603050405020304" charset="0"/>
                <a:cs typeface="Times New Roman" panose="02020603050405020304" charset="0"/>
              </a:rPr>
              <a:t> the element types.</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4" name="文本框 3"/>
          <p:cNvSpPr txBox="1"/>
          <p:nvPr/>
        </p:nvSpPr>
        <p:spPr>
          <a:xfrm>
            <a:off x="777875" y="800735"/>
            <a:ext cx="1106233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OneKE: A Dockerized Schema-Guided LLM Agent-based Knowledge Extraction System</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zh-CN" altLang="en-US">
                <a:solidFill>
                  <a:srgbClr val="00997F"/>
                </a:solidFill>
                <a:latin typeface="微软雅黑" panose="020B0503020204020204" pitchFamily="34" charset="-122"/>
                <a:ea typeface="微软雅黑" panose="020B0503020204020204" pitchFamily="34" charset="-122"/>
                <a:sym typeface="+mn-ea"/>
              </a:rPr>
              <a:t>oneKE</a:t>
            </a:r>
            <a:r>
              <a:rPr lang="en-US" altLang="zh-CN" b="0" i="0">
                <a:solidFill>
                  <a:srgbClr val="00997F"/>
                </a:solidFill>
                <a:latin typeface="微软雅黑" panose="020B0503020204020204" pitchFamily="34" charset="-122"/>
                <a:ea typeface="微软雅黑" panose="020B0503020204020204" pitchFamily="34" charset="-122"/>
              </a:rPr>
              <a:t> </a:t>
            </a:r>
            <a:r>
              <a:rPr lang="en-US" altLang="zh-CN" sz="1400">
                <a:solidFill>
                  <a:srgbClr val="00997F"/>
                </a:solidFill>
                <a:latin typeface="微软雅黑" panose="020B0503020204020204" pitchFamily="34" charset="-122"/>
                <a:ea typeface="微软雅黑" panose="020B0503020204020204" pitchFamily="34" charset="-122"/>
                <a:sym typeface="+mn-ea"/>
              </a:rPr>
              <a:t>LLM Agent-based</a:t>
            </a:r>
            <a:r>
              <a:rPr lang="zh-CN" altLang="en-US" sz="1400">
                <a:solidFill>
                  <a:srgbClr val="00997F"/>
                </a:solidFill>
                <a:latin typeface="微软雅黑" panose="020B0503020204020204" pitchFamily="34" charset="-122"/>
                <a:ea typeface="微软雅黑" panose="020B0503020204020204" pitchFamily="34" charset="-122"/>
                <a:sym typeface="+mn-ea"/>
              </a:rPr>
              <a:t>提取框架</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WWW2025</a:t>
            </a:r>
            <a:endParaRPr lang="en-US" sz="1600" b="0" i="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1600" y="1452245"/>
            <a:ext cx="6244590" cy="3435985"/>
          </a:xfrm>
          <a:prstGeom prst="rect">
            <a:avLst/>
          </a:prstGeom>
        </p:spPr>
      </p:pic>
      <p:sp>
        <p:nvSpPr>
          <p:cNvPr id="7" name="文本框 6"/>
          <p:cNvSpPr txBox="1"/>
          <p:nvPr/>
        </p:nvSpPr>
        <p:spPr>
          <a:xfrm>
            <a:off x="442595" y="5153025"/>
            <a:ext cx="11202670" cy="521970"/>
          </a:xfrm>
          <a:prstGeom prst="rect">
            <a:avLst/>
          </a:prstGeom>
          <a:noFill/>
        </p:spPr>
        <p:txBody>
          <a:bodyPr wrap="square" rtlCol="0">
            <a:spAutoFit/>
          </a:bodyPr>
          <a:p>
            <a:r>
              <a:rPr lang="en-US" altLang="zh-CN" sz="1400"/>
              <a:t>pipeline</a:t>
            </a:r>
            <a:r>
              <a:rPr lang="zh-CN" altLang="en-US" sz="1400"/>
              <a:t>：预定义</a:t>
            </a:r>
            <a:r>
              <a:rPr lang="en-US" altLang="zh-CN" sz="1400"/>
              <a:t>schema</a:t>
            </a:r>
            <a:r>
              <a:rPr lang="en-US" altLang="zh-CN" sz="1400">
                <a:solidFill>
                  <a:srgbClr val="FF0000"/>
                </a:solidFill>
              </a:rPr>
              <a:t>---&gt;</a:t>
            </a:r>
            <a:r>
              <a:rPr lang="zh-CN" altLang="en-US" sz="1400"/>
              <a:t>提取</a:t>
            </a:r>
            <a:r>
              <a:rPr lang="en-US" altLang="zh-CN" sz="1400">
                <a:solidFill>
                  <a:srgbClr val="FF0000"/>
                </a:solidFill>
                <a:sym typeface="+mn-ea"/>
              </a:rPr>
              <a:t>---&gt;</a:t>
            </a:r>
            <a:r>
              <a:rPr lang="zh-CN" altLang="en-US" sz="1400">
                <a:sym typeface="+mn-ea"/>
              </a:rPr>
              <a:t>补充</a:t>
            </a:r>
            <a:r>
              <a:rPr lang="en-US" altLang="zh-CN" sz="1400">
                <a:sym typeface="+mn-ea"/>
              </a:rPr>
              <a:t>case Repository</a:t>
            </a:r>
            <a:r>
              <a:rPr lang="en-US" altLang="zh-CN" sz="1000">
                <a:sym typeface="+mn-ea"/>
              </a:rPr>
              <a:t>(</a:t>
            </a:r>
            <a:r>
              <a:rPr lang="zh-CN" altLang="en-US" sz="1000"/>
              <a:t>通过</a:t>
            </a:r>
            <a:r>
              <a:rPr lang="en-US" altLang="zh-CN" sz="1000"/>
              <a:t>Self-Consistency</a:t>
            </a:r>
            <a:r>
              <a:rPr lang="zh-CN" altLang="en-US" sz="1000"/>
              <a:t>：不确定的作为</a:t>
            </a:r>
            <a:r>
              <a:rPr lang="en-US" altLang="zh-CN" sz="1000"/>
              <a:t>bad case,</a:t>
            </a:r>
            <a:r>
              <a:rPr lang="zh-CN" altLang="en-US" sz="1000"/>
              <a:t>确定的作为</a:t>
            </a:r>
            <a:r>
              <a:rPr lang="en-US" altLang="zh-CN" sz="1000"/>
              <a:t>Correct case)</a:t>
            </a:r>
            <a:r>
              <a:rPr lang="en-US" altLang="zh-CN" sz="1400">
                <a:solidFill>
                  <a:srgbClr val="FF0000"/>
                </a:solidFill>
                <a:sym typeface="+mn-ea"/>
              </a:rPr>
              <a:t>---&gt;</a:t>
            </a:r>
            <a:r>
              <a:rPr lang="zh-CN" altLang="en-US" sz="1400"/>
              <a:t>从</a:t>
            </a:r>
            <a:r>
              <a:rPr lang="en-US" altLang="zh-CN" sz="1400">
                <a:sym typeface="+mn-ea"/>
              </a:rPr>
              <a:t>Correct/Bad </a:t>
            </a:r>
            <a:r>
              <a:rPr lang="en-US" altLang="zh-CN" sz="1400"/>
              <a:t>case Repository</a:t>
            </a:r>
            <a:r>
              <a:rPr lang="zh-CN" altLang="en-US" sz="1400"/>
              <a:t>检索</a:t>
            </a:r>
            <a:r>
              <a:rPr lang="en-US" altLang="zh-CN" sz="1400"/>
              <a:t>examples</a:t>
            </a:r>
            <a:r>
              <a:rPr lang="zh-CN" altLang="en-US" sz="1400"/>
              <a:t>加入</a:t>
            </a:r>
            <a:r>
              <a:rPr lang="en-US" altLang="zh-CN" sz="1400"/>
              <a:t>prompt</a:t>
            </a:r>
            <a:r>
              <a:rPr lang="en-US" altLang="zh-CN" sz="1400">
                <a:solidFill>
                  <a:srgbClr val="FF0000"/>
                </a:solidFill>
                <a:sym typeface="+mn-ea"/>
              </a:rPr>
              <a:t>---&gt;</a:t>
            </a:r>
            <a:r>
              <a:rPr lang="zh-CN" altLang="en-US" sz="1400"/>
              <a:t>继续抽取</a:t>
            </a:r>
            <a:r>
              <a:rPr lang="en-US" altLang="zh-CN" sz="1400">
                <a:solidFill>
                  <a:srgbClr val="FF0000"/>
                </a:solidFill>
                <a:sym typeface="+mn-ea"/>
              </a:rPr>
              <a:t>---&gt;</a:t>
            </a:r>
            <a:r>
              <a:rPr lang="zh-CN" altLang="en-US" sz="1400"/>
              <a:t>补充</a:t>
            </a:r>
            <a:r>
              <a:rPr lang="en-US" altLang="zh-CN" sz="1400">
                <a:sym typeface="+mn-ea"/>
              </a:rPr>
              <a:t>case Repository</a:t>
            </a:r>
            <a:endParaRPr lang="zh-CN" altLang="en-US" sz="1400"/>
          </a:p>
        </p:txBody>
      </p:sp>
      <p:pic>
        <p:nvPicPr>
          <p:cNvPr id="9" name="图片 8"/>
          <p:cNvPicPr>
            <a:picLocks noChangeAspect="1"/>
          </p:cNvPicPr>
          <p:nvPr/>
        </p:nvPicPr>
        <p:blipFill>
          <a:blip r:embed="rId3"/>
          <a:stretch>
            <a:fillRect/>
          </a:stretch>
        </p:blipFill>
        <p:spPr>
          <a:xfrm>
            <a:off x="6346190" y="2164080"/>
            <a:ext cx="5772150" cy="177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2" name="图片 1"/>
          <p:cNvPicPr>
            <a:picLocks noChangeAspect="1"/>
          </p:cNvPicPr>
          <p:nvPr/>
        </p:nvPicPr>
        <p:blipFill>
          <a:blip r:embed="rId2"/>
          <a:stretch>
            <a:fillRect/>
          </a:stretch>
        </p:blipFill>
        <p:spPr>
          <a:xfrm>
            <a:off x="0" y="1339215"/>
            <a:ext cx="4277360" cy="2829560"/>
          </a:xfrm>
          <a:prstGeom prst="rect">
            <a:avLst/>
          </a:prstGeom>
        </p:spPr>
      </p:pic>
      <p:pic>
        <p:nvPicPr>
          <p:cNvPr id="10" name="图片 9"/>
          <p:cNvPicPr>
            <a:picLocks noChangeAspect="1"/>
          </p:cNvPicPr>
          <p:nvPr/>
        </p:nvPicPr>
        <p:blipFill>
          <a:blip r:embed="rId3"/>
          <a:stretch>
            <a:fillRect/>
          </a:stretch>
        </p:blipFill>
        <p:spPr>
          <a:xfrm>
            <a:off x="4064000" y="1278890"/>
            <a:ext cx="3801110" cy="1756410"/>
          </a:xfrm>
          <a:prstGeom prst="rect">
            <a:avLst/>
          </a:prstGeom>
        </p:spPr>
      </p:pic>
      <p:pic>
        <p:nvPicPr>
          <p:cNvPr id="11" name="图片 10"/>
          <p:cNvPicPr>
            <a:picLocks noChangeAspect="1"/>
          </p:cNvPicPr>
          <p:nvPr/>
        </p:nvPicPr>
        <p:blipFill>
          <a:blip r:embed="rId4"/>
          <a:stretch>
            <a:fillRect/>
          </a:stretch>
        </p:blipFill>
        <p:spPr>
          <a:xfrm>
            <a:off x="4064000" y="3389630"/>
            <a:ext cx="3860800" cy="1581785"/>
          </a:xfrm>
          <a:prstGeom prst="rect">
            <a:avLst/>
          </a:prstGeom>
        </p:spPr>
      </p:pic>
      <p:sp>
        <p:nvSpPr>
          <p:cNvPr id="12" name="文本框 11"/>
          <p:cNvSpPr txBox="1"/>
          <p:nvPr/>
        </p:nvSpPr>
        <p:spPr>
          <a:xfrm>
            <a:off x="381000" y="5300345"/>
            <a:ext cx="8220710" cy="829945"/>
          </a:xfrm>
          <a:prstGeom prst="rect">
            <a:avLst/>
          </a:prstGeom>
        </p:spPr>
        <p:txBody>
          <a:bodyPr wrap="square">
            <a:spAutoFit/>
          </a:bodyPr>
          <a:p>
            <a:pPr marL="0" indent="0" algn="l"/>
            <a:r>
              <a:rPr lang="en-US" altLang="zh-CN" sz="1200" b="0" i="0">
                <a:solidFill>
                  <a:srgbClr val="191B1F"/>
                </a:solidFill>
                <a:latin typeface="Times New Roman" panose="02020603050405020304" charset="0"/>
                <a:ea typeface="-apple-system"/>
                <a:cs typeface="Times New Roman" panose="02020603050405020304" charset="0"/>
              </a:rPr>
              <a:t>Self-Consistency:</a:t>
            </a:r>
            <a:r>
              <a:rPr lang="zh-CN" altLang="en-US" sz="1200" b="0" i="0">
                <a:solidFill>
                  <a:srgbClr val="191B1F"/>
                </a:solidFill>
                <a:latin typeface="Times New Roman" panose="02020603050405020304" charset="0"/>
                <a:ea typeface="-apple-system"/>
                <a:cs typeface="Times New Roman" panose="02020603050405020304" charset="0"/>
              </a:rPr>
              <a:t>从解码器中抽样生成多样化的推理路径集合，选择一致性最高的输出结果作为最终答案</a:t>
            </a:r>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r>
              <a:rPr lang="zh-CN" altLang="en-US" sz="1200" b="0" i="0">
                <a:solidFill>
                  <a:srgbClr val="191B1F"/>
                </a:solidFill>
                <a:latin typeface="Times New Roman" panose="02020603050405020304" charset="0"/>
                <a:ea typeface="-apple-system"/>
                <a:cs typeface="Times New Roman" panose="02020603050405020304" charset="0"/>
              </a:rPr>
              <a:t>文中没有给实验结果、详细实验设置，代码已开源、</a:t>
            </a:r>
            <a:r>
              <a:rPr lang="en-US" altLang="zh-CN" sz="1200" b="0" i="0">
                <a:solidFill>
                  <a:srgbClr val="191B1F"/>
                </a:solidFill>
                <a:latin typeface="Times New Roman" panose="02020603050405020304" charset="0"/>
                <a:ea typeface="-apple-system"/>
                <a:cs typeface="Times New Roman" panose="02020603050405020304" charset="0"/>
              </a:rPr>
              <a:t>readme</a:t>
            </a:r>
            <a:r>
              <a:rPr lang="zh-CN" altLang="en-US" sz="1200" b="0" i="0">
                <a:solidFill>
                  <a:srgbClr val="191B1F"/>
                </a:solidFill>
                <a:latin typeface="Times New Roman" panose="02020603050405020304" charset="0"/>
                <a:ea typeface="-apple-system"/>
                <a:cs typeface="Times New Roman" panose="02020603050405020304" charset="0"/>
              </a:rPr>
              <a:t>完善</a:t>
            </a:r>
            <a:endParaRPr lang="zh-CN" altLang="en-US" sz="1200" b="0" i="0">
              <a:solidFill>
                <a:srgbClr val="191B1F"/>
              </a:solidFill>
              <a:latin typeface="Times New Roman" panose="02020603050405020304" charset="0"/>
              <a:ea typeface="-apple-system"/>
              <a:cs typeface="Times New Roman" panose="02020603050405020304" charset="0"/>
            </a:endParaRPr>
          </a:p>
        </p:txBody>
      </p:sp>
      <p:pic>
        <p:nvPicPr>
          <p:cNvPr id="13" name="图片 12"/>
          <p:cNvPicPr>
            <a:picLocks noChangeAspect="1"/>
          </p:cNvPicPr>
          <p:nvPr/>
        </p:nvPicPr>
        <p:blipFill>
          <a:blip r:embed="rId5"/>
          <a:stretch>
            <a:fillRect/>
          </a:stretch>
        </p:blipFill>
        <p:spPr>
          <a:xfrm>
            <a:off x="7924800" y="1246505"/>
            <a:ext cx="4045585" cy="1042670"/>
          </a:xfrm>
          <a:prstGeom prst="rect">
            <a:avLst/>
          </a:prstGeom>
        </p:spPr>
      </p:pic>
      <p:pic>
        <p:nvPicPr>
          <p:cNvPr id="14" name="图片 13"/>
          <p:cNvPicPr>
            <a:picLocks noChangeAspect="1"/>
          </p:cNvPicPr>
          <p:nvPr/>
        </p:nvPicPr>
        <p:blipFill>
          <a:blip r:embed="rId6"/>
          <a:stretch>
            <a:fillRect/>
          </a:stretch>
        </p:blipFill>
        <p:spPr>
          <a:xfrm>
            <a:off x="8018145" y="2799080"/>
            <a:ext cx="3961130" cy="590550"/>
          </a:xfrm>
          <a:prstGeom prst="rect">
            <a:avLst/>
          </a:prstGeom>
        </p:spPr>
      </p:pic>
      <p:pic>
        <p:nvPicPr>
          <p:cNvPr id="15" name="图片 14"/>
          <p:cNvPicPr>
            <a:picLocks noChangeAspect="1"/>
          </p:cNvPicPr>
          <p:nvPr/>
        </p:nvPicPr>
        <p:blipFill>
          <a:blip r:embed="rId7"/>
          <a:stretch>
            <a:fillRect/>
          </a:stretch>
        </p:blipFill>
        <p:spPr>
          <a:xfrm>
            <a:off x="8018145" y="4201795"/>
            <a:ext cx="4053840" cy="370840"/>
          </a:xfrm>
          <a:prstGeom prst="rect">
            <a:avLst/>
          </a:prstGeom>
        </p:spPr>
      </p:pic>
      <p:sp>
        <p:nvSpPr>
          <p:cNvPr id="16" name="文本框 15"/>
          <p:cNvSpPr txBox="1"/>
          <p:nvPr/>
        </p:nvSpPr>
        <p:spPr>
          <a:xfrm>
            <a:off x="8162290" y="242506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Correct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
        <p:nvSpPr>
          <p:cNvPr id="17" name="文本框 16"/>
          <p:cNvSpPr txBox="1"/>
          <p:nvPr/>
        </p:nvSpPr>
        <p:spPr>
          <a:xfrm>
            <a:off x="8162290" y="353377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Bad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a:xfrm>
            <a:off x="923961" y="289350"/>
            <a:ext cx="6464300" cy="511175"/>
          </a:xfrm>
        </p:spPr>
        <p:txBody>
          <a:bodyPr/>
          <a:lstStyle/>
          <a:p>
            <a:r>
              <a:rPr lang="en-US" dirty="0"/>
              <a:t>4.SAC-KG</a:t>
            </a:r>
            <a:endParaRPr 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SAC-KG</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自动化领域知识图谱构建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ACL long 2024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209230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SAC-KG: Exploiting Large Language Models as Skilled Automatic Constructors for Domain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0" name="文本框 9"/>
          <p:cNvSpPr txBox="1"/>
          <p:nvPr/>
        </p:nvSpPr>
        <p:spPr>
          <a:xfrm>
            <a:off x="752475" y="6012815"/>
            <a:ext cx="10687050" cy="521970"/>
          </a:xfrm>
          <a:prstGeom prst="rect">
            <a:avLst/>
          </a:prstGeom>
          <a:noFill/>
        </p:spPr>
        <p:txBody>
          <a:bodyPr wrap="square" rtlCol="0">
            <a:spAutoFit/>
          </a:bodyPr>
          <a:p>
            <a:r>
              <a:rPr lang="zh-CN" altLang="en-US" sz="1400"/>
              <a:t>对指定领域进行实体抽取、基于规则的</a:t>
            </a:r>
            <a:r>
              <a:rPr lang="en-US" altLang="zh-CN" sz="1400"/>
              <a:t>triplets</a:t>
            </a:r>
            <a:r>
              <a:rPr lang="zh-CN" altLang="en-US" sz="1400"/>
              <a:t>自动校验、图剪枝。</a:t>
            </a:r>
            <a:endParaRPr lang="zh-CN" altLang="en-US" sz="1400"/>
          </a:p>
          <a:p>
            <a:r>
              <a:rPr lang="zh-CN" altLang="en-US" sz="1400"/>
              <a:t>以原始的实体领域为根，生成第一层，然后纠错、剪枝，接着再迭代向外扩展</a:t>
            </a:r>
            <a:r>
              <a:rPr lang="zh-CN" altLang="en-US" sz="1400"/>
              <a:t>图</a:t>
            </a:r>
            <a:endParaRPr lang="zh-CN" altLang="en-US" sz="1400"/>
          </a:p>
        </p:txBody>
      </p:sp>
      <p:pic>
        <p:nvPicPr>
          <p:cNvPr id="5" name="图片 4"/>
          <p:cNvPicPr>
            <a:picLocks noChangeAspect="1"/>
          </p:cNvPicPr>
          <p:nvPr/>
        </p:nvPicPr>
        <p:blipFill>
          <a:blip r:embed="rId2"/>
          <a:stretch>
            <a:fillRect/>
          </a:stretch>
        </p:blipFill>
        <p:spPr>
          <a:xfrm>
            <a:off x="964565" y="1638300"/>
            <a:ext cx="9474200" cy="425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sym typeface="+mn-ea"/>
            </a:endParaRPr>
          </a:p>
        </p:txBody>
      </p:sp>
      <p:pic>
        <p:nvPicPr>
          <p:cNvPr id="3" name="图片 2"/>
          <p:cNvPicPr>
            <a:picLocks noChangeAspect="1"/>
          </p:cNvPicPr>
          <p:nvPr/>
        </p:nvPicPr>
        <p:blipFill>
          <a:blip r:embed="rId1"/>
          <a:stretch>
            <a:fillRect/>
          </a:stretch>
        </p:blipFill>
        <p:spPr>
          <a:xfrm>
            <a:off x="262255" y="975360"/>
            <a:ext cx="4451985" cy="3226435"/>
          </a:xfrm>
          <a:prstGeom prst="rect">
            <a:avLst/>
          </a:prstGeom>
        </p:spPr>
      </p:pic>
      <p:sp>
        <p:nvSpPr>
          <p:cNvPr id="4" name="文本框 3"/>
          <p:cNvSpPr txBox="1"/>
          <p:nvPr/>
        </p:nvSpPr>
        <p:spPr>
          <a:xfrm>
            <a:off x="262255" y="4478655"/>
            <a:ext cx="6538595" cy="1568450"/>
          </a:xfrm>
          <a:prstGeom prst="rect">
            <a:avLst/>
          </a:prstGeom>
          <a:noFill/>
        </p:spPr>
        <p:txBody>
          <a:bodyPr wrap="square" rtlCol="0">
            <a:spAutoFit/>
          </a:bodyPr>
          <a:p>
            <a:r>
              <a:rPr lang="zh-CN" altLang="en-US" sz="1600"/>
              <a:t>生成器关注</a:t>
            </a:r>
            <a:r>
              <a:rPr lang="en-US" altLang="zh-CN" sz="1600"/>
              <a:t>prompt</a:t>
            </a:r>
            <a:r>
              <a:rPr lang="zh-CN" altLang="en-US" sz="1600"/>
              <a:t>构建，使用了两个</a:t>
            </a:r>
            <a:r>
              <a:rPr lang="en-US" altLang="zh-CN" sz="1600"/>
              <a:t>retriever</a:t>
            </a:r>
            <a:r>
              <a:rPr lang="zh-CN" altLang="en-US" sz="1600"/>
              <a:t>：</a:t>
            </a:r>
            <a:endParaRPr lang="zh-CN" altLang="en-US" sz="1600"/>
          </a:p>
          <a:p>
            <a:endParaRPr lang="zh-CN" altLang="en-US" sz="1600"/>
          </a:p>
          <a:p>
            <a:r>
              <a:rPr lang="en-US" altLang="zh-CN" sz="1600"/>
              <a:t>1.</a:t>
            </a:r>
            <a:r>
              <a:rPr lang="zh-CN" altLang="en-US" sz="1600"/>
              <a:t>用原始文本分割的文本块，根据出现频率检索做</a:t>
            </a:r>
            <a:r>
              <a:rPr lang="en-US" altLang="zh-CN" sz="1600"/>
              <a:t>prompt</a:t>
            </a:r>
            <a:r>
              <a:rPr lang="zh-CN" altLang="en-US" sz="1600"/>
              <a:t>的上下文</a:t>
            </a:r>
            <a:endParaRPr lang="zh-CN" altLang="en-US" sz="1600"/>
          </a:p>
          <a:p>
            <a:endParaRPr lang="zh-CN" altLang="en-US" sz="1600"/>
          </a:p>
          <a:p>
            <a:r>
              <a:rPr lang="en-US" altLang="zh-CN" sz="1600"/>
              <a:t>2.</a:t>
            </a:r>
            <a:r>
              <a:rPr lang="zh-CN" altLang="en-US" sz="1600"/>
              <a:t>用已有的开源</a:t>
            </a:r>
            <a:r>
              <a:rPr lang="en-US" altLang="zh-CN" sz="1600"/>
              <a:t>KG</a:t>
            </a:r>
            <a:r>
              <a:rPr lang="zh-CN" altLang="en-US" sz="1600"/>
              <a:t>检索该实体，并用开源</a:t>
            </a:r>
            <a:r>
              <a:rPr lang="en-US" altLang="zh-CN" sz="1600"/>
              <a:t>KG</a:t>
            </a:r>
            <a:r>
              <a:rPr lang="zh-CN" altLang="en-US" sz="1600"/>
              <a:t>中的</a:t>
            </a:r>
            <a:r>
              <a:rPr lang="en-US" altLang="zh-CN" sz="1600"/>
              <a:t>triplets</a:t>
            </a:r>
            <a:r>
              <a:rPr lang="zh-CN" altLang="en-US" sz="1600"/>
              <a:t>做</a:t>
            </a:r>
            <a:r>
              <a:rPr lang="en-US" altLang="zh-CN" sz="1600">
                <a:sym typeface="+mn-ea"/>
              </a:rPr>
              <a:t>prompt</a:t>
            </a:r>
            <a:r>
              <a:rPr lang="zh-CN" altLang="en-US" sz="1600">
                <a:sym typeface="+mn-ea"/>
              </a:rPr>
              <a:t>的</a:t>
            </a:r>
            <a:r>
              <a:rPr lang="en-US" altLang="zh-CN" sz="1600">
                <a:sym typeface="+mn-ea"/>
              </a:rPr>
              <a:t>example</a:t>
            </a:r>
            <a:endParaRPr lang="en-US" altLang="zh-CN" sz="1600">
              <a:sym typeface="+mn-ea"/>
            </a:endParaRPr>
          </a:p>
        </p:txBody>
      </p:sp>
      <p:pic>
        <p:nvPicPr>
          <p:cNvPr id="5" name="图片 4"/>
          <p:cNvPicPr>
            <a:picLocks noChangeAspect="1"/>
          </p:cNvPicPr>
          <p:nvPr/>
        </p:nvPicPr>
        <p:blipFill>
          <a:blip r:embed="rId2"/>
          <a:stretch>
            <a:fillRect/>
          </a:stretch>
        </p:blipFill>
        <p:spPr>
          <a:xfrm>
            <a:off x="6607810" y="391160"/>
            <a:ext cx="4063365" cy="1929130"/>
          </a:xfrm>
          <a:prstGeom prst="rect">
            <a:avLst/>
          </a:prstGeom>
        </p:spPr>
      </p:pic>
      <p:sp>
        <p:nvSpPr>
          <p:cNvPr id="7" name="文本框 6"/>
          <p:cNvSpPr txBox="1"/>
          <p:nvPr/>
        </p:nvSpPr>
        <p:spPr>
          <a:xfrm>
            <a:off x="7454900" y="53975"/>
            <a:ext cx="2800985" cy="337185"/>
          </a:xfrm>
          <a:prstGeom prst="rect">
            <a:avLst/>
          </a:prstGeom>
          <a:noFill/>
        </p:spPr>
        <p:txBody>
          <a:bodyPr wrap="square" rtlCol="0" anchor="t">
            <a:spAutoFit/>
          </a:bodyPr>
          <a:p>
            <a:r>
              <a:rPr lang="en-US" altLang="zh-CN" sz="1600" i="1">
                <a:sym typeface="+mn-ea"/>
              </a:rPr>
              <a:t>Domain corpora Retriever</a:t>
            </a:r>
            <a:endParaRPr lang="en-US" altLang="zh-CN" sz="1600" i="1">
              <a:sym typeface="+mn-ea"/>
            </a:endParaRPr>
          </a:p>
        </p:txBody>
      </p:sp>
      <p:pic>
        <p:nvPicPr>
          <p:cNvPr id="9" name="图片 8"/>
          <p:cNvPicPr>
            <a:picLocks noChangeAspect="1"/>
          </p:cNvPicPr>
          <p:nvPr/>
        </p:nvPicPr>
        <p:blipFill>
          <a:blip r:embed="rId3"/>
          <a:stretch>
            <a:fillRect/>
          </a:stretch>
        </p:blipFill>
        <p:spPr>
          <a:xfrm>
            <a:off x="7332345" y="3141345"/>
            <a:ext cx="3338830" cy="3194685"/>
          </a:xfrm>
          <a:prstGeom prst="rect">
            <a:avLst/>
          </a:prstGeom>
        </p:spPr>
      </p:pic>
      <p:sp>
        <p:nvSpPr>
          <p:cNvPr id="12" name="文本框 11"/>
          <p:cNvSpPr txBox="1"/>
          <p:nvPr/>
        </p:nvSpPr>
        <p:spPr>
          <a:xfrm>
            <a:off x="7819390" y="2541905"/>
            <a:ext cx="2851785" cy="337185"/>
          </a:xfrm>
          <a:prstGeom prst="rect">
            <a:avLst/>
          </a:prstGeom>
        </p:spPr>
        <p:txBody>
          <a:bodyPr wrap="square">
            <a:spAutoFit/>
          </a:bodyPr>
          <a:p>
            <a:r>
              <a:rPr lang="en-US" altLang="zh-CN" sz="1600" i="1"/>
              <a:t>Open KGRetriever</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ltLang="zh-CN" dirty="0"/>
          </a:p>
        </p:txBody>
      </p:sp>
      <p:pic>
        <p:nvPicPr>
          <p:cNvPr id="8" name="图片 7"/>
          <p:cNvPicPr>
            <a:picLocks noChangeAspect="1"/>
          </p:cNvPicPr>
          <p:nvPr/>
        </p:nvPicPr>
        <p:blipFill>
          <a:blip r:embed="rId1"/>
          <a:stretch>
            <a:fillRect/>
          </a:stretch>
        </p:blipFill>
        <p:spPr>
          <a:xfrm>
            <a:off x="1123950" y="1009650"/>
            <a:ext cx="3273425" cy="4838700"/>
          </a:xfrm>
          <a:prstGeom prst="rect">
            <a:avLst/>
          </a:prstGeom>
        </p:spPr>
      </p:pic>
      <p:sp>
        <p:nvSpPr>
          <p:cNvPr id="10" name="文本框 9"/>
          <p:cNvSpPr txBox="1"/>
          <p:nvPr/>
        </p:nvSpPr>
        <p:spPr>
          <a:xfrm>
            <a:off x="466090" y="6057265"/>
            <a:ext cx="4421505" cy="337185"/>
          </a:xfrm>
          <a:prstGeom prst="rect">
            <a:avLst/>
          </a:prstGeom>
          <a:noFill/>
        </p:spPr>
        <p:txBody>
          <a:bodyPr wrap="square" rtlCol="0">
            <a:spAutoFit/>
          </a:bodyPr>
          <a:p>
            <a:r>
              <a:rPr lang="zh-CN" altLang="en-US" sz="1600"/>
              <a:t>用已有的知识图谱规则进行验证，剔除错误的</a:t>
            </a:r>
            <a:endParaRPr lang="zh-CN" altLang="en-US" sz="1600"/>
          </a:p>
        </p:txBody>
      </p:sp>
      <p:pic>
        <p:nvPicPr>
          <p:cNvPr id="11" name="图片 10"/>
          <p:cNvPicPr>
            <a:picLocks noChangeAspect="1"/>
          </p:cNvPicPr>
          <p:nvPr/>
        </p:nvPicPr>
        <p:blipFill>
          <a:blip r:embed="rId2"/>
          <a:stretch>
            <a:fillRect/>
          </a:stretch>
        </p:blipFill>
        <p:spPr>
          <a:xfrm>
            <a:off x="6315075" y="800735"/>
            <a:ext cx="3975100" cy="4394200"/>
          </a:xfrm>
          <a:prstGeom prst="rect">
            <a:avLst/>
          </a:prstGeom>
        </p:spPr>
      </p:pic>
      <p:sp>
        <p:nvSpPr>
          <p:cNvPr id="13" name="文本框 12"/>
          <p:cNvSpPr txBox="1"/>
          <p:nvPr/>
        </p:nvSpPr>
        <p:spPr>
          <a:xfrm>
            <a:off x="6181090" y="5643880"/>
            <a:ext cx="5401310" cy="953135"/>
          </a:xfrm>
          <a:prstGeom prst="rect">
            <a:avLst/>
          </a:prstGeom>
          <a:noFill/>
        </p:spPr>
        <p:txBody>
          <a:bodyPr wrap="square" rtlCol="0">
            <a:spAutoFit/>
          </a:bodyPr>
          <a:p>
            <a:r>
              <a:rPr lang="zh-CN" altLang="en-US" sz="1400"/>
              <a:t>训练了</a:t>
            </a:r>
            <a:r>
              <a:rPr lang="en-US" altLang="zh-CN" sz="1400"/>
              <a:t>T5</a:t>
            </a:r>
            <a:r>
              <a:rPr lang="zh-CN" altLang="en-US" sz="1400"/>
              <a:t>做二分类，对于</a:t>
            </a:r>
            <a:r>
              <a:rPr lang="en-US" altLang="zh-CN" sz="1400"/>
              <a:t>tail entity</a:t>
            </a:r>
            <a:r>
              <a:rPr lang="zh-CN" altLang="en-US" sz="1400"/>
              <a:t>判断是继续扩展还是</a:t>
            </a:r>
            <a:r>
              <a:rPr lang="zh-CN" altLang="en-US" sz="1400"/>
              <a:t>剪枝</a:t>
            </a:r>
            <a:endParaRPr lang="zh-CN" altLang="en-US" sz="1400"/>
          </a:p>
          <a:p>
            <a:endParaRPr lang="zh-CN" altLang="en-US" sz="1400"/>
          </a:p>
          <a:p>
            <a:r>
              <a:rPr lang="en-US" altLang="zh-CN" sz="1400"/>
              <a:t> eg.“20-25 degrees Celsius” does not need to be further generated </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t>5.AutoKG</a:t>
            </a:r>
            <a:endParaRPr lang="en-US" altLang="zh-CN"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7" name="图片 6"/>
          <p:cNvPicPr>
            <a:picLocks noChangeAspect="1"/>
          </p:cNvPicPr>
          <p:nvPr/>
        </p:nvPicPr>
        <p:blipFill>
          <a:blip r:embed="rId2"/>
          <a:stretch>
            <a:fillRect/>
          </a:stretch>
        </p:blipFill>
        <p:spPr>
          <a:xfrm>
            <a:off x="2864485" y="1703070"/>
            <a:ext cx="6849745" cy="2337435"/>
          </a:xfrm>
          <a:prstGeom prst="rect">
            <a:avLst/>
          </a:prstGeom>
        </p:spPr>
      </p:pic>
      <p:sp>
        <p:nvSpPr>
          <p:cNvPr id="11" name="文本框 10"/>
          <p:cNvSpPr txBox="1"/>
          <p:nvPr/>
        </p:nvSpPr>
        <p:spPr>
          <a:xfrm>
            <a:off x="668020" y="90297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3" name="文本框 12"/>
          <p:cNvSpPr txBox="1"/>
          <p:nvPr/>
        </p:nvSpPr>
        <p:spPr>
          <a:xfrm>
            <a:off x="668020" y="1216660"/>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AutoKG  </a:t>
            </a:r>
            <a:r>
              <a:rPr lang="zh-CN" altLang="en-US" sz="2000" b="0" i="0">
                <a:solidFill>
                  <a:srgbClr val="00997F"/>
                </a:solidFill>
                <a:latin typeface="微软雅黑" panose="020B0503020204020204" pitchFamily="34" charset="-122"/>
                <a:ea typeface="微软雅黑" panose="020B0503020204020204" pitchFamily="34" charset="-122"/>
              </a:rPr>
              <a:t>利用</a:t>
            </a:r>
            <a:r>
              <a:rPr lang="en-US" altLang="zh-CN" sz="2000" b="0" i="0">
                <a:solidFill>
                  <a:srgbClr val="00997F"/>
                </a:solidFill>
                <a:latin typeface="微软雅黑" panose="020B0503020204020204" pitchFamily="34" charset="-122"/>
                <a:ea typeface="微软雅黑" panose="020B0503020204020204" pitchFamily="34" charset="-122"/>
              </a:rPr>
              <a:t>multi-agent</a:t>
            </a:r>
            <a:r>
              <a:rPr lang="zh-CN" altLang="en-US" sz="2000" b="0" i="0">
                <a:solidFill>
                  <a:srgbClr val="00997F"/>
                </a:solidFill>
                <a:latin typeface="微软雅黑" panose="020B0503020204020204" pitchFamily="34" charset="-122"/>
                <a:ea typeface="微软雅黑" panose="020B0503020204020204" pitchFamily="34" charset="-122"/>
              </a:rPr>
              <a:t>进行</a:t>
            </a:r>
            <a:r>
              <a:rPr lang="en-US" altLang="zh-CN" sz="2000" b="0" i="0">
                <a:solidFill>
                  <a:srgbClr val="00997F"/>
                </a:solidFill>
                <a:latin typeface="微软雅黑" panose="020B0503020204020204" pitchFamily="34" charset="-122"/>
                <a:ea typeface="微软雅黑" panose="020B0503020204020204" pitchFamily="34" charset="-122"/>
              </a:rPr>
              <a:t>KG</a:t>
            </a:r>
            <a:r>
              <a:rPr lang="zh-CN" altLang="en-US" sz="2000" b="0" i="0">
                <a:solidFill>
                  <a:srgbClr val="00997F"/>
                </a:solidFill>
                <a:latin typeface="微软雅黑" panose="020B0503020204020204" pitchFamily="34" charset="-122"/>
                <a:ea typeface="微软雅黑" panose="020B0503020204020204" pitchFamily="34" charset="-122"/>
              </a:rPr>
              <a:t>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latin typeface="微软雅黑" panose="020B0503020204020204" pitchFamily="34" charset="-122"/>
                <a:ea typeface="微软雅黑" panose="020B0503020204020204" pitchFamily="34" charset="-122"/>
              </a:rPr>
              <a:t>WWW</a:t>
            </a:r>
            <a:r>
              <a:rPr lang="en-US" sz="1600" b="0" i="0">
                <a:solidFill>
                  <a:schemeClr val="tx1"/>
                </a:solidFill>
                <a:latin typeface="微软雅黑" panose="020B0503020204020204" pitchFamily="34" charset="-122"/>
                <a:ea typeface="微软雅黑" panose="020B0503020204020204" pitchFamily="34" charset="-122"/>
              </a:rPr>
              <a:t>2024(</a:t>
            </a:r>
            <a:r>
              <a:rPr lang="zh-CN" altLang="en-US" sz="1600" b="0" i="0">
                <a:solidFill>
                  <a:schemeClr val="tx1"/>
                </a:solidFill>
                <a:latin typeface="微软雅黑" panose="020B0503020204020204" pitchFamily="34" charset="-122"/>
                <a:ea typeface="微软雅黑" panose="020B0503020204020204" pitchFamily="34" charset="-122"/>
              </a:rPr>
              <a:t>开源</a:t>
            </a:r>
            <a:r>
              <a:rPr lang="en-US" sz="1600" b="0" i="0">
                <a:solidFill>
                  <a:schemeClr val="tx1"/>
                </a:solidFill>
                <a:latin typeface="微软雅黑" panose="020B0503020204020204" pitchFamily="34" charset="-122"/>
                <a:ea typeface="微软雅黑" panose="020B0503020204020204" pitchFamily="34" charset="-122"/>
              </a:rPr>
              <a:t>)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864485" y="4415790"/>
            <a:ext cx="2576195" cy="337185"/>
          </a:xfrm>
          <a:prstGeom prst="rect">
            <a:avLst/>
          </a:prstGeom>
        </p:spPr>
        <p:txBody>
          <a:bodyPr wrap="square">
            <a:spAutoFit/>
          </a:bodyPr>
          <a:p>
            <a:r>
              <a:rPr lang="en-US" altLang="zh-CN" sz="1600" i="1">
                <a:solidFill>
                  <a:srgbClr val="FF0000"/>
                </a:solidFill>
              </a:rPr>
              <a:t>KG assistant</a:t>
            </a:r>
            <a:r>
              <a:rPr lang="en-US" altLang="zh-CN" sz="1600" i="1"/>
              <a:t> agent</a:t>
            </a:r>
            <a:endParaRPr lang="en-US" altLang="zh-CN" sz="1600" i="1"/>
          </a:p>
        </p:txBody>
      </p:sp>
      <p:sp>
        <p:nvSpPr>
          <p:cNvPr id="15" name="文本框 14"/>
          <p:cNvSpPr txBox="1"/>
          <p:nvPr/>
        </p:nvSpPr>
        <p:spPr>
          <a:xfrm>
            <a:off x="214630" y="4975225"/>
            <a:ext cx="217805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sp>
        <p:nvSpPr>
          <p:cNvPr id="16" name="文本框 15"/>
          <p:cNvSpPr txBox="1"/>
          <p:nvPr/>
        </p:nvSpPr>
        <p:spPr>
          <a:xfrm>
            <a:off x="2864485" y="5516880"/>
            <a:ext cx="2178050" cy="337185"/>
          </a:xfrm>
          <a:prstGeom prst="rect">
            <a:avLst/>
          </a:prstGeom>
          <a:noFill/>
        </p:spPr>
        <p:txBody>
          <a:bodyPr wrap="square" rtlCol="0" anchor="t">
            <a:spAutoFit/>
          </a:bodyPr>
          <a:p>
            <a:r>
              <a:rPr lang="en-US" altLang="zh-CN" sz="1600" i="1">
                <a:solidFill>
                  <a:srgbClr val="FF0000"/>
                </a:solidFill>
                <a:sym typeface="+mn-ea"/>
              </a:rPr>
              <a:t>Web searcher</a:t>
            </a:r>
            <a:r>
              <a:rPr lang="en-US" altLang="zh-CN" sz="1600" i="1">
                <a:sym typeface="+mn-ea"/>
              </a:rPr>
              <a:t> agent</a:t>
            </a:r>
            <a:endParaRPr lang="en-US" altLang="zh-CN" sz="1600" i="1">
              <a:sym typeface="+mn-ea"/>
            </a:endParaRPr>
          </a:p>
        </p:txBody>
      </p:sp>
      <p:cxnSp>
        <p:nvCxnSpPr>
          <p:cNvPr id="17" name="直接箭头连接符 16"/>
          <p:cNvCxnSpPr/>
          <p:nvPr/>
        </p:nvCxnSpPr>
        <p:spPr>
          <a:xfrm flipV="1">
            <a:off x="1829435" y="4657725"/>
            <a:ext cx="1081405" cy="488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3823970" y="4752975"/>
            <a:ext cx="5080" cy="749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858645" y="4613910"/>
            <a:ext cx="1148715" cy="245110"/>
          </a:xfrm>
          <a:prstGeom prst="rect">
            <a:avLst/>
          </a:prstGeom>
          <a:noFill/>
        </p:spPr>
        <p:txBody>
          <a:bodyPr wrap="square" rtlCol="0">
            <a:spAutoFit/>
          </a:bodyPr>
          <a:p>
            <a:r>
              <a:rPr lang="en-US" altLang="zh-CN" sz="1000"/>
              <a:t>dialogue</a:t>
            </a:r>
            <a:endParaRPr lang="zh-CN" altLang="en-US" sz="1000"/>
          </a:p>
        </p:txBody>
      </p:sp>
      <p:sp>
        <p:nvSpPr>
          <p:cNvPr id="20" name="文本框 19"/>
          <p:cNvSpPr txBox="1"/>
          <p:nvPr/>
        </p:nvSpPr>
        <p:spPr>
          <a:xfrm>
            <a:off x="3893820" y="4942205"/>
            <a:ext cx="1148715" cy="245110"/>
          </a:xfrm>
          <a:prstGeom prst="rect">
            <a:avLst/>
          </a:prstGeom>
          <a:noFill/>
        </p:spPr>
        <p:txBody>
          <a:bodyPr wrap="square" rtlCol="0">
            <a:spAutoFit/>
          </a:bodyPr>
          <a:p>
            <a:r>
              <a:rPr lang="en-US" altLang="zh-CN" sz="1000"/>
              <a:t>ask</a:t>
            </a:r>
            <a:endParaRPr lang="zh-CN" altLang="en-US" sz="1000"/>
          </a:p>
        </p:txBody>
      </p:sp>
      <p:sp>
        <p:nvSpPr>
          <p:cNvPr id="21" name="文本框 20"/>
          <p:cNvSpPr txBox="1"/>
          <p:nvPr/>
        </p:nvSpPr>
        <p:spPr>
          <a:xfrm>
            <a:off x="6259195" y="4859020"/>
            <a:ext cx="197104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cxnSp>
        <p:nvCxnSpPr>
          <p:cNvPr id="23" name="直接箭头连接符 22"/>
          <p:cNvCxnSpPr/>
          <p:nvPr/>
        </p:nvCxnSpPr>
        <p:spPr>
          <a:xfrm flipV="1">
            <a:off x="5042535" y="5027295"/>
            <a:ext cx="114173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5260340" y="4730115"/>
            <a:ext cx="1148715" cy="245110"/>
          </a:xfrm>
          <a:prstGeom prst="rect">
            <a:avLst/>
          </a:prstGeom>
          <a:noFill/>
        </p:spPr>
        <p:txBody>
          <a:bodyPr wrap="square" rtlCol="0">
            <a:spAutoFit/>
          </a:bodyPr>
          <a:p>
            <a:r>
              <a:rPr lang="en-US" altLang="zh-CN" sz="1000"/>
              <a:t>c</a:t>
            </a:r>
            <a:r>
              <a:rPr lang="en-US" altLang="zh-CN" sz="1000"/>
              <a:t>onfirm</a:t>
            </a:r>
            <a:endParaRPr lang="en-US" altLang="zh-CN" sz="1000"/>
          </a:p>
        </p:txBody>
      </p:sp>
      <p:sp>
        <p:nvSpPr>
          <p:cNvPr id="25" name="文本框 24"/>
          <p:cNvSpPr txBox="1"/>
          <p:nvPr/>
        </p:nvSpPr>
        <p:spPr>
          <a:xfrm>
            <a:off x="8221345" y="4752975"/>
            <a:ext cx="3600450" cy="645160"/>
          </a:xfrm>
          <a:prstGeom prst="rect">
            <a:avLst/>
          </a:prstGeom>
          <a:noFill/>
        </p:spPr>
        <p:txBody>
          <a:bodyPr wrap="square" rtlCol="0">
            <a:spAutoFit/>
          </a:bodyPr>
          <a:p>
            <a:r>
              <a:rPr lang="zh-CN" altLang="en-US" sz="1200"/>
              <a:t>大部分篇幅在对现有</a:t>
            </a:r>
            <a:r>
              <a:rPr lang="en-US" altLang="zh-CN" sz="1200"/>
              <a:t>LLM</a:t>
            </a:r>
            <a:r>
              <a:rPr lang="zh-CN" altLang="en-US" sz="1200"/>
              <a:t>的</a:t>
            </a:r>
            <a:r>
              <a:rPr lang="en-US" altLang="zh-CN" sz="1200"/>
              <a:t>KG</a:t>
            </a:r>
            <a:r>
              <a:rPr lang="zh-CN" altLang="en-US" sz="1200"/>
              <a:t>构建能力做验证与分析，自己提出的方法篇幅很小，且没有实验数据支撑（</a:t>
            </a:r>
            <a:r>
              <a:rPr lang="en-US" altLang="zh-CN" sz="1200"/>
              <a:t>Future Opportunities</a:t>
            </a:r>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951085"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 </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058989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Leverage Knowledge Graph and Large Language Model for Law Article Recommendation: A Case Study of Chinese Criminal Law --</a:t>
            </a:r>
            <a:r>
              <a:rPr lang="zh-CN" altLang="en-US" sz="1600" b="1">
                <a:solidFill>
                  <a:srgbClr val="000000"/>
                </a:solidFill>
                <a:latin typeface="Times New Roman" panose="02020603050405020304" charset="0"/>
                <a:ea typeface="NimbusRomNo9L-Medi"/>
                <a:cs typeface="Times New Roman" panose="02020603050405020304" charset="0"/>
              </a:rPr>
              <a:t>上交</a:t>
            </a:r>
            <a:r>
              <a:rPr lang="en-US" altLang="zh-CN" sz="1600" b="1">
                <a:solidFill>
                  <a:srgbClr val="000000"/>
                </a:solidFill>
                <a:latin typeface="Times New Roman" panose="02020603050405020304" charset="0"/>
                <a:ea typeface="NimbusRomNo9L-Medi"/>
                <a:cs typeface="Times New Roman" panose="02020603050405020304" charset="0"/>
              </a:rPr>
              <a:t>arxiv</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553085" y="1456690"/>
            <a:ext cx="10614660" cy="460375"/>
          </a:xfrm>
          <a:prstGeom prst="rect">
            <a:avLst/>
          </a:prstGeom>
          <a:noFill/>
        </p:spPr>
        <p:txBody>
          <a:bodyPr wrap="square" rtlCol="0">
            <a:spAutoFit/>
          </a:bodyPr>
          <a:p>
            <a:r>
              <a:rPr lang="zh-CN" altLang="en-US" sz="1200"/>
              <a:t>同样</a:t>
            </a:r>
            <a:r>
              <a:rPr lang="zh-CN" altLang="en-US" sz="1200"/>
              <a:t>是从法律判决书中抽取知识图谱，本文注重点在于法律条文的推荐，图构建是手工定义</a:t>
            </a:r>
            <a:r>
              <a:rPr lang="en-US" altLang="zh-CN" sz="1200"/>
              <a:t>schema</a:t>
            </a:r>
            <a:r>
              <a:rPr lang="zh-CN" altLang="en-US" sz="1200"/>
              <a:t>，而且定义的实体、</a:t>
            </a:r>
            <a:r>
              <a:rPr lang="zh-CN" altLang="en-US" sz="1200"/>
              <a:t>关系类别</a:t>
            </a:r>
            <a:r>
              <a:rPr lang="zh-CN" altLang="en-US" sz="1200"/>
              <a:t>不多，但是法条与案件之间的关联方式可以借鉴（暂未</a:t>
            </a:r>
            <a:r>
              <a:rPr lang="zh-CN" altLang="en-US" sz="1200"/>
              <a:t>开源）</a:t>
            </a:r>
            <a:endParaRPr lang="zh-CN" altLang="en-US" sz="1200"/>
          </a:p>
        </p:txBody>
      </p:sp>
      <p:pic>
        <p:nvPicPr>
          <p:cNvPr id="7" name="图片 6"/>
          <p:cNvPicPr>
            <a:picLocks noChangeAspect="1"/>
          </p:cNvPicPr>
          <p:nvPr/>
        </p:nvPicPr>
        <p:blipFill>
          <a:blip r:embed="rId1"/>
          <a:stretch>
            <a:fillRect/>
          </a:stretch>
        </p:blipFill>
        <p:spPr>
          <a:xfrm>
            <a:off x="0" y="1880235"/>
            <a:ext cx="8863330" cy="4138930"/>
          </a:xfrm>
          <a:prstGeom prst="rect">
            <a:avLst/>
          </a:prstGeom>
        </p:spPr>
      </p:pic>
      <p:sp>
        <p:nvSpPr>
          <p:cNvPr id="8" name="文本框 7"/>
          <p:cNvSpPr txBox="1"/>
          <p:nvPr/>
        </p:nvSpPr>
        <p:spPr>
          <a:xfrm>
            <a:off x="9011285" y="1969135"/>
            <a:ext cx="2156460" cy="3451225"/>
          </a:xfrm>
          <a:prstGeom prst="rect">
            <a:avLst/>
          </a:prstGeom>
        </p:spPr>
        <p:txBody>
          <a:bodyPr wrap="square">
            <a:spAutoFit/>
          </a:bodyPr>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LAKG</a:t>
            </a:r>
            <a:r>
              <a:rPr lang="zh-CN" altLang="en-US" sz="1400" b="0" i="0">
                <a:solidFill>
                  <a:srgbClr val="000000"/>
                </a:solidFill>
                <a:latin typeface="微软雅黑" panose="020B0503020204020204" pitchFamily="34" charset="-122"/>
                <a:ea typeface="微软雅黑" panose="020B0503020204020204" pitchFamily="34" charset="-122"/>
              </a:rPr>
              <a:t>：</a:t>
            </a: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法律原文</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条文</a:t>
            </a:r>
            <a:r>
              <a:rPr lang="en-US" altLang="zh-CN" sz="1200" b="0" i="0">
                <a:solidFill>
                  <a:srgbClr val="000000"/>
                </a:solidFill>
                <a:latin typeface="微软雅黑" panose="020B0503020204020204" pitchFamily="34" charset="-122"/>
                <a:ea typeface="微软雅黑" panose="020B0503020204020204" pitchFamily="34" charset="-122"/>
              </a:rPr>
              <a:t> ID</a:t>
            </a:r>
            <a:endParaRPr lang="en-US" altLang="zh-CN"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ACKG:</a:t>
            </a: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案由</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判决理由</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indent="0" algn="l" fontAlgn="auto">
              <a:lnSpc>
                <a:spcPct val="150000"/>
              </a:lnSpc>
            </a:pPr>
            <a:r>
              <a:rPr lang="zh-CN" altLang="en-US" sz="1200" b="0" i="0">
                <a:solidFill>
                  <a:srgbClr val="FF0000"/>
                </a:solidFill>
                <a:latin typeface="微软雅黑" panose="020B0503020204020204" pitchFamily="34" charset="-122"/>
                <a:ea typeface="微软雅黑" panose="020B0503020204020204" pitchFamily="34" charset="-122"/>
              </a:rPr>
              <a:t>利用</a:t>
            </a:r>
            <a:r>
              <a:rPr lang="en-US" altLang="zh-CN" sz="1200" b="0" i="0">
                <a:solidFill>
                  <a:srgbClr val="FF0000"/>
                </a:solidFill>
                <a:latin typeface="微软雅黑" panose="020B0503020204020204" pitchFamily="34" charset="-122"/>
                <a:ea typeface="微软雅黑" panose="020B0503020204020204" pitchFamily="34" charset="-122"/>
              </a:rPr>
              <a:t>LLM</a:t>
            </a:r>
            <a:r>
              <a:rPr lang="zh-CN" altLang="en-US" sz="1200" b="0" i="0">
                <a:solidFill>
                  <a:srgbClr val="FF0000"/>
                </a:solidFill>
                <a:latin typeface="微软雅黑" panose="020B0503020204020204" pitchFamily="34" charset="-122"/>
                <a:ea typeface="微软雅黑" panose="020B0503020204020204" pitchFamily="34" charset="-122"/>
              </a:rPr>
              <a:t>在</a:t>
            </a:r>
            <a:r>
              <a:rPr lang="zh-CN" altLang="en-US" sz="1200">
                <a:solidFill>
                  <a:srgbClr val="FF0000"/>
                </a:solidFill>
                <a:latin typeface="微软雅黑" panose="020B0503020204020204" pitchFamily="34" charset="-122"/>
                <a:ea typeface="微软雅黑" panose="020B0503020204020204" pitchFamily="34" charset="-122"/>
                <a:sym typeface="+mn-ea"/>
              </a:rPr>
              <a:t>法律原文与判决理由之间</a:t>
            </a:r>
            <a:r>
              <a:rPr lang="zh-CN" altLang="en-US" sz="1200" b="0" i="0">
                <a:solidFill>
                  <a:srgbClr val="FF0000"/>
                </a:solidFill>
                <a:latin typeface="微软雅黑" panose="020B0503020204020204" pitchFamily="34" charset="-122"/>
                <a:ea typeface="微软雅黑" panose="020B0503020204020204" pitchFamily="34" charset="-122"/>
              </a:rPr>
              <a:t>提取最多</a:t>
            </a:r>
            <a:r>
              <a:rPr lang="en-US" altLang="zh-CN" sz="1200" b="0" i="0">
                <a:solidFill>
                  <a:srgbClr val="FF0000"/>
                </a:solidFill>
                <a:latin typeface="微软雅黑" panose="020B0503020204020204" pitchFamily="34" charset="-122"/>
                <a:ea typeface="微软雅黑" panose="020B0503020204020204" pitchFamily="34" charset="-122"/>
              </a:rPr>
              <a:t> 5 </a:t>
            </a:r>
            <a:r>
              <a:rPr lang="zh-CN" altLang="en-US" sz="1200" b="0" i="0">
                <a:solidFill>
                  <a:srgbClr val="FF0000"/>
                </a:solidFill>
                <a:latin typeface="微软雅黑" panose="020B0503020204020204" pitchFamily="34" charset="-122"/>
                <a:ea typeface="微软雅黑" panose="020B0503020204020204" pitchFamily="34" charset="-122"/>
              </a:rPr>
              <a:t>个最相关的关键词作为中间节点（并且必须在原文中出现的词）</a:t>
            </a:r>
            <a:endParaRPr lang="zh-CN" altLang="en-US" sz="1200" b="0" i="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13645"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259330" y="918210"/>
            <a:ext cx="6838315" cy="5584190"/>
          </a:xfrm>
          <a:prstGeom prst="rect">
            <a:avLst/>
          </a:prstGeom>
        </p:spPr>
      </p:pic>
      <p:sp>
        <p:nvSpPr>
          <p:cNvPr id="7" name="文本框 6"/>
          <p:cNvSpPr txBox="1"/>
          <p:nvPr/>
        </p:nvSpPr>
        <p:spPr>
          <a:xfrm>
            <a:off x="599440" y="1435735"/>
            <a:ext cx="1200150" cy="368300"/>
          </a:xfrm>
          <a:prstGeom prst="rect">
            <a:avLst/>
          </a:prstGeom>
          <a:noFill/>
        </p:spPr>
        <p:txBody>
          <a:bodyPr wrap="square" rtlCol="0">
            <a:spAutoFit/>
          </a:bodyPr>
          <a:p>
            <a:r>
              <a:rPr lang="zh-CN" altLang="en-US"/>
              <a:t>图谱</a:t>
            </a:r>
            <a:r>
              <a:rPr lang="zh-CN" altLang="en-US"/>
              <a:t>样例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61645" y="1592580"/>
            <a:ext cx="5424805" cy="3539490"/>
          </a:xfrm>
          <a:prstGeom prst="rect">
            <a:avLst/>
          </a:prstGeom>
        </p:spPr>
      </p:pic>
      <p:pic>
        <p:nvPicPr>
          <p:cNvPr id="6" name="图片 5"/>
          <p:cNvPicPr>
            <a:picLocks noChangeAspect="1"/>
          </p:cNvPicPr>
          <p:nvPr/>
        </p:nvPicPr>
        <p:blipFill>
          <a:blip r:embed="rId2"/>
          <a:stretch>
            <a:fillRect/>
          </a:stretch>
        </p:blipFill>
        <p:spPr>
          <a:xfrm>
            <a:off x="6288405" y="1644650"/>
            <a:ext cx="5632450" cy="3094355"/>
          </a:xfrm>
          <a:prstGeom prst="rect">
            <a:avLst/>
          </a:prstGeom>
        </p:spPr>
      </p:pic>
      <p:sp>
        <p:nvSpPr>
          <p:cNvPr id="4" name="文本框 3"/>
          <p:cNvSpPr txBox="1"/>
          <p:nvPr/>
        </p:nvSpPr>
        <p:spPr>
          <a:xfrm>
            <a:off x="4657725" y="1043305"/>
            <a:ext cx="3132455" cy="306705"/>
          </a:xfrm>
          <a:prstGeom prst="rect">
            <a:avLst/>
          </a:prstGeom>
          <a:noFill/>
        </p:spPr>
        <p:txBody>
          <a:bodyPr wrap="square" rtlCol="0">
            <a:spAutoFit/>
          </a:bodyPr>
          <a:p>
            <a:r>
              <a:rPr lang="zh-CN" altLang="en-US" sz="1400"/>
              <a:t>基于手工定义的</a:t>
            </a:r>
            <a:r>
              <a:rPr lang="en-US" altLang="zh-CN" sz="1400"/>
              <a:t>schema</a:t>
            </a:r>
            <a:r>
              <a:rPr lang="zh-CN" altLang="en-US" sz="1400"/>
              <a:t>构建</a:t>
            </a:r>
            <a:r>
              <a:rPr lang="zh-CN" altLang="en-US" sz="1400"/>
              <a:t>图谱</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1.</a:t>
            </a:r>
            <a:r>
              <a:rPr lang="zh-CN" altLang="en-US" dirty="0">
                <a:sym typeface="+mn-ea"/>
              </a:rPr>
              <a:t>AutoSchemaKG</a:t>
            </a:r>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AutoSchemaKG </a:t>
            </a:r>
            <a:r>
              <a:rPr lang="zh-CN" altLang="en-US" b="0" i="0">
                <a:solidFill>
                  <a:srgbClr val="00997F"/>
                </a:solidFill>
                <a:latin typeface="微软雅黑" panose="020B0503020204020204" pitchFamily="34" charset="-122"/>
                <a:ea typeface="微软雅黑" panose="020B0503020204020204" pitchFamily="34" charset="-122"/>
              </a:rPr>
              <a:t>完全自动化知识图谱构建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港科大＆华为</a:t>
            </a:r>
            <a:r>
              <a:rPr lang="en-US" altLang="zh-CN" sz="1600" b="0" i="0">
                <a:solidFill>
                  <a:schemeClr val="tx1"/>
                </a:solidFill>
                <a:latin typeface="微软雅黑" panose="020B0503020204020204" pitchFamily="34" charset="-122"/>
                <a:ea typeface="微软雅黑" panose="020B0503020204020204" pitchFamily="34" charset="-122"/>
              </a:rPr>
              <a:t> 2025.5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AutoSchemaKG:AutonomousKnowledgeGraphConstructionthrough DynamicSchemaInductionfromWeb-ScaleCorpora</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9" name="图片 8"/>
          <p:cNvPicPr>
            <a:picLocks noChangeAspect="1"/>
          </p:cNvPicPr>
          <p:nvPr/>
        </p:nvPicPr>
        <p:blipFill>
          <a:blip r:embed="rId2"/>
          <a:stretch>
            <a:fillRect/>
          </a:stretch>
        </p:blipFill>
        <p:spPr>
          <a:xfrm>
            <a:off x="1594485" y="1452245"/>
            <a:ext cx="8632190" cy="3742690"/>
          </a:xfrm>
          <a:prstGeom prst="rect">
            <a:avLst/>
          </a:prstGeom>
        </p:spPr>
      </p:pic>
      <p:sp>
        <p:nvSpPr>
          <p:cNvPr id="10" name="文本框 9"/>
          <p:cNvSpPr txBox="1"/>
          <p:nvPr/>
        </p:nvSpPr>
        <p:spPr>
          <a:xfrm>
            <a:off x="1154430" y="5601335"/>
            <a:ext cx="9391015" cy="521970"/>
          </a:xfrm>
          <a:prstGeom prst="rect">
            <a:avLst/>
          </a:prstGeom>
          <a:noFill/>
        </p:spPr>
        <p:txBody>
          <a:bodyPr wrap="square" rtlCol="0">
            <a:spAutoFit/>
          </a:bodyPr>
          <a:p>
            <a:r>
              <a:rPr lang="zh-CN" altLang="en-US" sz="1400"/>
              <a:t>纯</a:t>
            </a:r>
            <a:r>
              <a:rPr lang="en-US" altLang="zh-CN" sz="1400"/>
              <a:t>prompt</a:t>
            </a:r>
            <a:r>
              <a:rPr lang="zh-CN" altLang="en-US" sz="1400"/>
              <a:t>驱动的实体抽取与模式归纳，自动归纳的</a:t>
            </a:r>
            <a:r>
              <a:rPr lang="en-US" altLang="zh-CN" sz="1400"/>
              <a:t>schema</a:t>
            </a:r>
            <a:r>
              <a:rPr lang="zh-CN" altLang="en-US" sz="1400"/>
              <a:t>与</a:t>
            </a:r>
            <a:r>
              <a:rPr lang="en-US" altLang="zh-CN" sz="1400"/>
              <a:t>GT 80-90</a:t>
            </a:r>
            <a:r>
              <a:rPr lang="zh-CN" altLang="en-US" sz="1400"/>
              <a:t>的</a:t>
            </a:r>
            <a:r>
              <a:rPr lang="en-US" altLang="zh-CN" sz="1400"/>
              <a:t>recall(</a:t>
            </a:r>
            <a:r>
              <a:rPr lang="zh-CN" altLang="en-US" sz="1400"/>
              <a:t>用</a:t>
            </a:r>
            <a:r>
              <a:rPr lang="en-US" altLang="zh-CN" sz="1400"/>
              <a:t>BertScore</a:t>
            </a:r>
            <a:r>
              <a:rPr lang="zh-CN" altLang="en-US" sz="1400"/>
              <a:t>计算</a:t>
            </a:r>
            <a:r>
              <a:rPr lang="en-US" altLang="zh-CN" sz="1400"/>
              <a:t>)</a:t>
            </a:r>
            <a:r>
              <a:rPr lang="zh-CN" altLang="en-US" sz="1400"/>
              <a:t>，并且用</a:t>
            </a:r>
            <a:r>
              <a:rPr lang="en-US" altLang="zh-CN" sz="1400"/>
              <a:t>dolma</a:t>
            </a:r>
            <a:r>
              <a:rPr lang="zh-CN" altLang="en-US" sz="1400"/>
              <a:t>数据集的三个子集构建了</a:t>
            </a:r>
            <a:r>
              <a:rPr lang="en-US" altLang="zh-CN" sz="1400"/>
              <a:t> </a:t>
            </a:r>
            <a:r>
              <a:rPr lang="zh-CN" altLang="en-US" sz="1400"/>
              <a:t>超过</a:t>
            </a:r>
            <a:r>
              <a:rPr lang="en-US" altLang="zh-CN" sz="1400"/>
              <a:t>9</a:t>
            </a:r>
            <a:r>
              <a:rPr lang="zh-CN" altLang="en-US" sz="1400"/>
              <a:t>亿节点和</a:t>
            </a:r>
            <a:r>
              <a:rPr lang="en-US" altLang="zh-CN" sz="1400"/>
              <a:t>59</a:t>
            </a:r>
            <a:r>
              <a:rPr lang="zh-CN" altLang="en-US" sz="1400"/>
              <a:t>亿边的知识图谱</a:t>
            </a:r>
            <a:r>
              <a:rPr lang="en-US" altLang="zh-CN" sz="1400"/>
              <a:t>--ATLAS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75875" cy="511175"/>
          </a:xfrm>
        </p:spPr>
        <p:txBody>
          <a:bodyPr/>
          <a:p>
            <a:r>
              <a:rPr lang="en-US" altLang="zh-CN">
                <a:solidFill>
                  <a:srgbClr val="000000"/>
                </a:solidFill>
                <a:latin typeface="Times New Roman" panose="02020603050405020304" charset="0"/>
                <a:ea typeface="NimbusRomNo9L-Medi"/>
                <a:cs typeface="Times New Roman" panose="02020603050405020304" charset="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866140" y="3045460"/>
            <a:ext cx="5772150" cy="3041650"/>
          </a:xfrm>
          <a:prstGeom prst="rect">
            <a:avLst/>
          </a:prstGeom>
        </p:spPr>
      </p:pic>
      <p:pic>
        <p:nvPicPr>
          <p:cNvPr id="8" name="图片 7"/>
          <p:cNvPicPr>
            <a:picLocks noChangeAspect="1"/>
          </p:cNvPicPr>
          <p:nvPr/>
        </p:nvPicPr>
        <p:blipFill>
          <a:blip r:embed="rId2"/>
          <a:stretch>
            <a:fillRect/>
          </a:stretch>
        </p:blipFill>
        <p:spPr>
          <a:xfrm>
            <a:off x="4688205" y="800735"/>
            <a:ext cx="5740400" cy="2133600"/>
          </a:xfrm>
          <a:prstGeom prst="rect">
            <a:avLst/>
          </a:prstGeom>
        </p:spPr>
      </p:pic>
      <p:sp>
        <p:nvSpPr>
          <p:cNvPr id="9" name="文本框 8"/>
          <p:cNvSpPr txBox="1"/>
          <p:nvPr/>
        </p:nvSpPr>
        <p:spPr>
          <a:xfrm>
            <a:off x="1283970" y="1428750"/>
            <a:ext cx="2866390" cy="368300"/>
          </a:xfrm>
          <a:prstGeom prst="rect">
            <a:avLst/>
          </a:prstGeom>
          <a:noFill/>
        </p:spPr>
        <p:txBody>
          <a:bodyPr wrap="square" rtlCol="0">
            <a:spAutoFit/>
          </a:bodyPr>
          <a:p>
            <a:endParaRPr lang="zh-CN" altLang="en-US"/>
          </a:p>
        </p:txBody>
      </p:sp>
      <p:sp>
        <p:nvSpPr>
          <p:cNvPr id="10" name="文本框 9"/>
          <p:cNvSpPr txBox="1"/>
          <p:nvPr/>
        </p:nvSpPr>
        <p:spPr>
          <a:xfrm>
            <a:off x="1541780" y="1606550"/>
            <a:ext cx="2967990" cy="521970"/>
          </a:xfrm>
          <a:prstGeom prst="rect">
            <a:avLst/>
          </a:prstGeom>
          <a:noFill/>
        </p:spPr>
        <p:txBody>
          <a:bodyPr wrap="square" rtlCol="0">
            <a:spAutoFit/>
          </a:bodyPr>
          <a:p>
            <a:r>
              <a:rPr lang="zh-CN" altLang="en-US" sz="1400"/>
              <a:t>判决理由与法条之间共有的关键词必须在原文中出现</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7" name="文本框 6"/>
          <p:cNvSpPr txBox="1"/>
          <p:nvPr/>
        </p:nvSpPr>
        <p:spPr>
          <a:xfrm>
            <a:off x="240665" y="819150"/>
            <a:ext cx="11635105" cy="5507990"/>
          </a:xfrm>
          <a:prstGeom prst="rect">
            <a:avLst/>
          </a:prstGeom>
          <a:noFill/>
        </p:spPr>
        <p:txBody>
          <a:bodyPr wrap="square" rtlCol="0">
            <a:spAutoFit/>
          </a:bodyPr>
          <a:p>
            <a:r>
              <a:rPr lang="zh-CN" altLang="en-US" sz="1000">
                <a:solidFill>
                  <a:srgbClr val="7030A0"/>
                </a:solidFill>
                <a:sym typeface="+mn-ea"/>
              </a:rPr>
              <a:t>北京市大兴区人民法院民事判决书（</a:t>
            </a:r>
            <a:r>
              <a:rPr lang="en-US" altLang="zh-CN" sz="1000">
                <a:solidFill>
                  <a:srgbClr val="7030A0"/>
                </a:solidFill>
                <a:sym typeface="+mn-ea"/>
              </a:rPr>
              <a:t>2022</a:t>
            </a:r>
            <a:r>
              <a:rPr lang="zh-CN" altLang="en-US" sz="1000">
                <a:solidFill>
                  <a:srgbClr val="7030A0"/>
                </a:solidFill>
                <a:sym typeface="+mn-ea"/>
              </a:rPr>
              <a:t>）京</a:t>
            </a:r>
            <a:r>
              <a:rPr lang="en-US" altLang="zh-CN" sz="1000">
                <a:solidFill>
                  <a:srgbClr val="7030A0"/>
                </a:solidFill>
                <a:sym typeface="+mn-ea"/>
              </a:rPr>
              <a:t>0115</a:t>
            </a:r>
            <a:r>
              <a:rPr lang="zh-CN" altLang="en-US" sz="1000">
                <a:solidFill>
                  <a:srgbClr val="7030A0"/>
                </a:solidFill>
                <a:sym typeface="+mn-ea"/>
              </a:rPr>
              <a:t>民初</a:t>
            </a:r>
            <a:r>
              <a:rPr lang="en-US" altLang="zh-CN" sz="1000">
                <a:solidFill>
                  <a:srgbClr val="7030A0"/>
                </a:solidFill>
                <a:sym typeface="+mn-ea"/>
              </a:rPr>
              <a:t>669</a:t>
            </a:r>
            <a:r>
              <a:rPr lang="zh-CN" altLang="en-US" sz="1000">
                <a:solidFill>
                  <a:srgbClr val="7030A0"/>
                </a:solidFill>
                <a:sym typeface="+mn-ea"/>
              </a:rPr>
              <a:t>号原告：王亚琴，女，</a:t>
            </a:r>
            <a:r>
              <a:rPr lang="en-US" altLang="zh-CN" sz="1000">
                <a:solidFill>
                  <a:srgbClr val="7030A0"/>
                </a:solidFill>
                <a:sym typeface="+mn-ea"/>
              </a:rPr>
              <a:t>1941</a:t>
            </a:r>
            <a:r>
              <a:rPr lang="zh-CN" altLang="en-US" sz="1000">
                <a:solidFill>
                  <a:srgbClr val="7030A0"/>
                </a:solidFill>
                <a:sym typeface="+mn-ea"/>
              </a:rPr>
              <a:t>年</a:t>
            </a:r>
            <a:r>
              <a:rPr lang="en-US" altLang="zh-CN" sz="1000">
                <a:solidFill>
                  <a:srgbClr val="7030A0"/>
                </a:solidFill>
                <a:sym typeface="+mn-ea"/>
              </a:rPr>
              <a:t>5</a:t>
            </a:r>
            <a:r>
              <a:rPr lang="zh-CN" altLang="en-US" sz="1000">
                <a:solidFill>
                  <a:srgbClr val="7030A0"/>
                </a:solidFill>
                <a:sym typeface="+mn-ea"/>
              </a:rPr>
              <a:t>月</a:t>
            </a:r>
            <a:r>
              <a:rPr lang="en-US" altLang="zh-CN" sz="1000">
                <a:solidFill>
                  <a:srgbClr val="7030A0"/>
                </a:solidFill>
                <a:sym typeface="+mn-ea"/>
              </a:rPr>
              <a:t>23</a:t>
            </a:r>
            <a:r>
              <a:rPr lang="zh-CN" altLang="en-US" sz="1000">
                <a:solidFill>
                  <a:srgbClr val="7030A0"/>
                </a:solidFill>
                <a:sym typeface="+mn-ea"/>
              </a:rPr>
              <a:t>日出生，汉族，住北京市大兴区。委托诉讼代理人：周枫，北京市威正律师事务所律师。被告：董素纯，女，</a:t>
            </a:r>
            <a:r>
              <a:rPr lang="en-US" altLang="zh-CN" sz="1000">
                <a:solidFill>
                  <a:srgbClr val="7030A0"/>
                </a:solidFill>
                <a:sym typeface="+mn-ea"/>
              </a:rPr>
              <a:t>1962</a:t>
            </a:r>
            <a:r>
              <a:rPr lang="zh-CN" altLang="en-US" sz="1000">
                <a:solidFill>
                  <a:srgbClr val="7030A0"/>
                </a:solidFill>
                <a:sym typeface="+mn-ea"/>
              </a:rPr>
              <a:t>年</a:t>
            </a:r>
            <a:r>
              <a:rPr lang="en-US" altLang="zh-CN" sz="1000">
                <a:solidFill>
                  <a:srgbClr val="7030A0"/>
                </a:solidFill>
                <a:sym typeface="+mn-ea"/>
              </a:rPr>
              <a:t>12</a:t>
            </a:r>
            <a:r>
              <a:rPr lang="zh-CN" altLang="en-US" sz="1000">
                <a:solidFill>
                  <a:srgbClr val="7030A0"/>
                </a:solidFill>
                <a:sym typeface="+mn-ea"/>
              </a:rPr>
              <a:t>月</a:t>
            </a:r>
            <a:r>
              <a:rPr lang="en-US" altLang="zh-CN" sz="1000">
                <a:solidFill>
                  <a:srgbClr val="7030A0"/>
                </a:solidFill>
                <a:sym typeface="+mn-ea"/>
              </a:rPr>
              <a:t>8</a:t>
            </a:r>
            <a:r>
              <a:rPr lang="zh-CN" altLang="en-US" sz="1000">
                <a:solidFill>
                  <a:srgbClr val="7030A0"/>
                </a:solidFill>
                <a:sym typeface="+mn-ea"/>
              </a:rPr>
              <a:t>日出生，汉族，住北京市通州区。委托诉讼代理人：王志安（系董素纯之夫），男，</a:t>
            </a:r>
            <a:r>
              <a:rPr lang="en-US" altLang="zh-CN" sz="1000">
                <a:solidFill>
                  <a:srgbClr val="7030A0"/>
                </a:solidFill>
                <a:sym typeface="+mn-ea"/>
              </a:rPr>
              <a:t>1956</a:t>
            </a:r>
            <a:r>
              <a:rPr lang="zh-CN" altLang="en-US" sz="1000">
                <a:solidFill>
                  <a:srgbClr val="7030A0"/>
                </a:solidFill>
                <a:sym typeface="+mn-ea"/>
              </a:rPr>
              <a:t>年</a:t>
            </a:r>
            <a:r>
              <a:rPr lang="en-US" altLang="zh-CN" sz="1000">
                <a:solidFill>
                  <a:srgbClr val="7030A0"/>
                </a:solidFill>
                <a:sym typeface="+mn-ea"/>
              </a:rPr>
              <a:t>1</a:t>
            </a:r>
            <a:r>
              <a:rPr lang="zh-CN" altLang="en-US" sz="1000">
                <a:solidFill>
                  <a:srgbClr val="7030A0"/>
                </a:solidFill>
                <a:sym typeface="+mn-ea"/>
              </a:rPr>
              <a:t>月</a:t>
            </a:r>
            <a:r>
              <a:rPr lang="en-US" altLang="zh-CN" sz="1000">
                <a:solidFill>
                  <a:srgbClr val="7030A0"/>
                </a:solidFill>
                <a:sym typeface="+mn-ea"/>
              </a:rPr>
              <a:t>18</a:t>
            </a:r>
            <a:r>
              <a:rPr lang="zh-CN" altLang="en-US" sz="1000">
                <a:solidFill>
                  <a:srgbClr val="7030A0"/>
                </a:solidFill>
                <a:sym typeface="+mn-ea"/>
              </a:rPr>
              <a:t>日出生，回族，住北京市丰台区。原告王亚琴与被告董素纯收养关系纠纷一案，本院立案后，适用普通程序独任制，公开开庭进行了审理。原告王亚琴的委托诉讼代理人周枫、被告董素纯及其委托诉讼代理人王志安到庭参加诉讼。</a:t>
            </a:r>
            <a:r>
              <a:rPr lang="zh-CN" altLang="en-US" sz="1000">
                <a:sym typeface="+mn-ea"/>
              </a:rPr>
              <a:t>本案现已审理终结。王亚琴向本院提出诉讼请求：</a:t>
            </a:r>
            <a:r>
              <a:rPr lang="en-US" altLang="zh-CN" sz="1000">
                <a:sym typeface="+mn-ea"/>
              </a:rPr>
              <a:t>1.</a:t>
            </a:r>
            <a:r>
              <a:rPr lang="zh-CN" altLang="en-US" sz="1000">
                <a:sym typeface="+mn-ea"/>
              </a:rPr>
              <a:t>判令解除王亚琴与董素纯的收养关系；</a:t>
            </a:r>
            <a:r>
              <a:rPr lang="en-US" altLang="zh-CN" sz="1000">
                <a:sym typeface="+mn-ea"/>
              </a:rPr>
              <a:t>2.</a:t>
            </a:r>
            <a:r>
              <a:rPr lang="zh-CN" altLang="en-US" sz="1000">
                <a:sym typeface="+mn-ea"/>
              </a:rPr>
              <a:t>判令董素纯将户口从北京市大兴区迁出；</a:t>
            </a:r>
            <a:r>
              <a:rPr lang="en-US" altLang="zh-CN" sz="1000">
                <a:sym typeface="+mn-ea"/>
              </a:rPr>
              <a:t>3.</a:t>
            </a:r>
            <a:r>
              <a:rPr lang="zh-CN" altLang="en-US" sz="1000">
                <a:sym typeface="+mn-ea"/>
              </a:rPr>
              <a:t>诉讼费由董素纯承担。</a:t>
            </a:r>
            <a:r>
              <a:rPr lang="zh-CN" altLang="en-US" sz="1000">
                <a:solidFill>
                  <a:srgbClr val="FF0000"/>
                </a:solidFill>
                <a:sym typeface="+mn-ea"/>
              </a:rPr>
              <a:t>事实和理由：王亚琴与董济波（已故）系夫妻关系，共生育两名子女，分别为儿子董新颜（</a:t>
            </a:r>
            <a:r>
              <a:rPr lang="en-US" altLang="zh-CN" sz="1000">
                <a:solidFill>
                  <a:srgbClr val="FF0000"/>
                </a:solidFill>
                <a:sym typeface="+mn-ea"/>
              </a:rPr>
              <a:t>1966</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25</a:t>
            </a:r>
            <a:r>
              <a:rPr lang="zh-CN" altLang="en-US" sz="1000">
                <a:solidFill>
                  <a:srgbClr val="FF0000"/>
                </a:solidFill>
                <a:sym typeface="+mn-ea"/>
              </a:rPr>
              <a:t>日出生）、女儿董枬（</a:t>
            </a:r>
            <a:r>
              <a:rPr lang="en-US" altLang="zh-CN" sz="1000">
                <a:solidFill>
                  <a:srgbClr val="FF0000"/>
                </a:solidFill>
                <a:sym typeface="+mn-ea"/>
              </a:rPr>
              <a:t>1973</a:t>
            </a:r>
            <a:r>
              <a:rPr lang="zh-CN" altLang="en-US" sz="1000">
                <a:solidFill>
                  <a:srgbClr val="FF0000"/>
                </a:solidFill>
                <a:sym typeface="+mn-ea"/>
              </a:rPr>
              <a:t>年</a:t>
            </a:r>
            <a:r>
              <a:rPr lang="en-US" altLang="zh-CN" sz="1000">
                <a:solidFill>
                  <a:srgbClr val="FF0000"/>
                </a:solidFill>
                <a:sym typeface="+mn-ea"/>
              </a:rPr>
              <a:t>6</a:t>
            </a:r>
            <a:r>
              <a:rPr lang="zh-CN" altLang="en-US" sz="1000">
                <a:solidFill>
                  <a:srgbClr val="FF0000"/>
                </a:solidFill>
                <a:sym typeface="+mn-ea"/>
              </a:rPr>
              <a:t>月</a:t>
            </a:r>
            <a:r>
              <a:rPr lang="en-US" altLang="zh-CN" sz="1000">
                <a:solidFill>
                  <a:srgbClr val="FF0000"/>
                </a:solidFill>
                <a:sym typeface="+mn-ea"/>
              </a:rPr>
              <a:t>23</a:t>
            </a:r>
            <a:r>
              <a:rPr lang="zh-CN" altLang="en-US" sz="1000">
                <a:solidFill>
                  <a:srgbClr val="FF0000"/>
                </a:solidFill>
                <a:sym typeface="+mn-ea"/>
              </a:rPr>
              <a:t>日出生，已故）。</a:t>
            </a:r>
            <a:r>
              <a:rPr lang="en-US" altLang="zh-CN" sz="1000">
                <a:solidFill>
                  <a:srgbClr val="FF0000"/>
                </a:solidFill>
                <a:sym typeface="+mn-ea"/>
              </a:rPr>
              <a:t>1984</a:t>
            </a:r>
            <a:r>
              <a:rPr lang="zh-CN" altLang="en-US" sz="1000">
                <a:solidFill>
                  <a:srgbClr val="FF0000"/>
                </a:solidFill>
                <a:sym typeface="+mn-ea"/>
              </a:rPr>
              <a:t>年，女儿董枬在游泳时发生意外，不幸去世。董济波的大哥董清波与大嫂孙淑玲共有四个子女，董素纯为其中一个子女。</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日，经王亚琴夫妻与董清波夫妻商定，并征得董素纯的同意，董济波、王亚琴于</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日收养董清波、孙淑玲之女董素纯为养女。董济波、王亚琴为董素纯的养父母。北京市公证处于</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日对上述收养事宜出具了《公证书》。</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a:t>
            </a:r>
            <a:r>
              <a:rPr lang="zh-CN" altLang="en-US" sz="1000">
                <a:solidFill>
                  <a:srgbClr val="FF0000"/>
                </a:solidFill>
                <a:sym typeface="+mn-ea"/>
              </a:rPr>
              <a:t>月，王亚琴的爱人董济波所在工作单位给一个进京名额，董素纯调转到北京。</a:t>
            </a:r>
            <a:r>
              <a:rPr lang="en-US" altLang="zh-CN" sz="1000">
                <a:solidFill>
                  <a:srgbClr val="FF0000"/>
                </a:solidFill>
                <a:sym typeface="+mn-ea"/>
              </a:rPr>
              <a:t>1988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董素纯结婚，住在自己的房子里，不和王亚琴共同生活。此后，董素纯偶尔来看望王亚琴夫妻二人。由于董素纯经常在王亚琴夫妻面前哭穷，王亚琴夫妻二人经济上可以自足，不需要董素纯赡养，董素纯也没有实际赡养王亚琴夫妻。</a:t>
            </a:r>
            <a:r>
              <a:rPr lang="en-US" altLang="zh-CN" sz="1000">
                <a:solidFill>
                  <a:srgbClr val="FF0000"/>
                </a:solidFill>
                <a:sym typeface="+mn-ea"/>
              </a:rPr>
              <a:t>2018</a:t>
            </a:r>
            <a:r>
              <a:rPr lang="zh-CN" altLang="en-US" sz="1000">
                <a:solidFill>
                  <a:srgbClr val="FF0000"/>
                </a:solidFill>
                <a:sym typeface="+mn-ea"/>
              </a:rPr>
              <a:t>年初，董素纯退休之后，过来看望王亚琴夫妻时，会顺路帮忙买点菜。王亚琴每个月会给董素纯</a:t>
            </a:r>
            <a:r>
              <a:rPr lang="en-US" altLang="zh-CN" sz="1000">
                <a:solidFill>
                  <a:srgbClr val="FF0000"/>
                </a:solidFill>
                <a:sym typeface="+mn-ea"/>
              </a:rPr>
              <a:t>400</a:t>
            </a:r>
            <a:r>
              <a:rPr lang="zh-CN" altLang="en-US" sz="1000">
                <a:solidFill>
                  <a:srgbClr val="FF0000"/>
                </a:solidFill>
                <a:sym typeface="+mn-ea"/>
              </a:rPr>
              <a:t>元到</a:t>
            </a:r>
            <a:r>
              <a:rPr lang="en-US" altLang="zh-CN" sz="1000">
                <a:solidFill>
                  <a:srgbClr val="FF0000"/>
                </a:solidFill>
                <a:sym typeface="+mn-ea"/>
              </a:rPr>
              <a:t>500</a:t>
            </a:r>
            <a:r>
              <a:rPr lang="zh-CN" altLang="en-US" sz="1000">
                <a:solidFill>
                  <a:srgbClr val="FF0000"/>
                </a:solidFill>
                <a:sym typeface="+mn-ea"/>
              </a:rPr>
              <a:t>元不等的买菜钱。后来因为王亚琴居住的小区附近开设了多家果蔬店，王亚琴自己买菜也比较方便，自</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月份开始，王亚琴就不用董素纯帮忙买菜了，也不再给董素纯买菜的钱。之后，董素纯对王亚琴的态度变得非常冷淡。</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10</a:t>
            </a:r>
            <a:r>
              <a:rPr lang="zh-CN" altLang="en-US" sz="1000">
                <a:solidFill>
                  <a:srgbClr val="FF0000"/>
                </a:solidFill>
                <a:sym typeface="+mn-ea"/>
              </a:rPr>
              <a:t>月底，王亚琴的爱人董济波因病在北京航天医院住院。董济波住院期间，董素纯在</a:t>
            </a:r>
            <a:r>
              <a:rPr lang="en-US" altLang="zh-CN" sz="1000">
                <a:solidFill>
                  <a:srgbClr val="FF0000"/>
                </a:solidFill>
                <a:sym typeface="+mn-ea"/>
              </a:rPr>
              <a:t>2018</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中旬来医院看望董济波。董素纯以王亚琴没有及时将董济波住院的事情告知她为由，与王亚琴发生激烈争吵。王亚琴告诉董素纯，董素纯作为晚辈应该主动关心老人，而不是质问、指责王亚琴没有主动告知她。此后，董素纯与王亚琴的关系彻底恶化。</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王亚琴的爱人董济波去世。董济波下葬时，董素纯出席了葬礼。自此之后，董素纯与王亚琴不再往来。董素纯从未对王亚琴尽赡养义务，也没有在一起长期共同生活，董素纯对王亚琴缺少感情，态度冷淡，不尊重王亚琴。自</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日至今，已经</a:t>
            </a:r>
            <a:r>
              <a:rPr lang="en-US" altLang="zh-CN" sz="1000">
                <a:solidFill>
                  <a:srgbClr val="FF0000"/>
                </a:solidFill>
                <a:sym typeface="+mn-ea"/>
              </a:rPr>
              <a:t>2</a:t>
            </a:r>
            <a:r>
              <a:rPr lang="zh-CN" altLang="en-US" sz="1000">
                <a:solidFill>
                  <a:srgbClr val="FF0000"/>
                </a:solidFill>
                <a:sym typeface="+mn-ea"/>
              </a:rPr>
              <a:t>年多，董素纯一次没有给王亚琴打过电话，一次也没有看望过王亚琴，董素纯于</a:t>
            </a:r>
            <a:r>
              <a:rPr lang="en-US" altLang="zh-CN" sz="1000">
                <a:solidFill>
                  <a:srgbClr val="FF0000"/>
                </a:solidFill>
                <a:sym typeface="+mn-ea"/>
              </a:rPr>
              <a:t>2021</a:t>
            </a:r>
            <a:r>
              <a:rPr lang="zh-CN" altLang="en-US" sz="1000">
                <a:solidFill>
                  <a:srgbClr val="FF0000"/>
                </a:solidFill>
                <a:sym typeface="+mn-ea"/>
              </a:rPr>
              <a:t>年</a:t>
            </a:r>
            <a:r>
              <a:rPr lang="en-US" altLang="zh-CN" sz="1000">
                <a:solidFill>
                  <a:srgbClr val="FF0000"/>
                </a:solidFill>
                <a:sym typeface="+mn-ea"/>
              </a:rPr>
              <a:t>3</a:t>
            </a:r>
            <a:r>
              <a:rPr lang="zh-CN" altLang="en-US" sz="1000">
                <a:solidFill>
                  <a:srgbClr val="FF0000"/>
                </a:solidFill>
                <a:sym typeface="+mn-ea"/>
              </a:rPr>
              <a:t>月要求与董素纯解除收养关系，给董素纯发微信不接，且不尽任何义务，收养关系事实上早已名存实亡，没有任何意义。因王亚琴与董素纯关系恶化，无法共同生活，故此要求与董素纯解除收养关系。</a:t>
            </a:r>
            <a:r>
              <a:rPr lang="en-US" altLang="zh-CN" sz="1000">
                <a:solidFill>
                  <a:srgbClr val="FF0000"/>
                </a:solidFill>
                <a:sym typeface="+mn-ea"/>
              </a:rPr>
              <a:t>2021</a:t>
            </a:r>
            <a:r>
              <a:rPr lang="zh-CN" altLang="en-US" sz="1000">
                <a:solidFill>
                  <a:srgbClr val="FF0000"/>
                </a:solidFill>
                <a:sym typeface="+mn-ea"/>
              </a:rPr>
              <a:t>年</a:t>
            </a:r>
            <a:r>
              <a:rPr lang="en-US" altLang="zh-CN" sz="1000">
                <a:solidFill>
                  <a:srgbClr val="FF0000"/>
                </a:solidFill>
                <a:sym typeface="+mn-ea"/>
              </a:rPr>
              <a:t>3</a:t>
            </a:r>
            <a:r>
              <a:rPr lang="zh-CN" altLang="en-US" sz="1000">
                <a:solidFill>
                  <a:srgbClr val="FF0000"/>
                </a:solidFill>
                <a:sym typeface="+mn-ea"/>
              </a:rPr>
              <a:t>月</a:t>
            </a:r>
            <a:r>
              <a:rPr lang="en-US" altLang="zh-CN" sz="1000">
                <a:solidFill>
                  <a:srgbClr val="FF0000"/>
                </a:solidFill>
                <a:sym typeface="+mn-ea"/>
              </a:rPr>
              <a:t>16</a:t>
            </a:r>
            <a:r>
              <a:rPr lang="zh-CN" altLang="en-US" sz="1000">
                <a:solidFill>
                  <a:srgbClr val="FF0000"/>
                </a:solidFill>
                <a:sym typeface="+mn-ea"/>
              </a:rPr>
              <a:t>日，王亚琴向董素纯发出《收养行为无效（或者解除收养关系）通知书》，告知董素纯：</a:t>
            </a:r>
            <a:r>
              <a:rPr lang="en-US" altLang="zh-CN" sz="1000">
                <a:solidFill>
                  <a:srgbClr val="FF0000"/>
                </a:solidFill>
                <a:sym typeface="+mn-ea"/>
              </a:rPr>
              <a:t>“1987</a:t>
            </a:r>
            <a:r>
              <a:rPr lang="zh-CN" altLang="en-US" sz="1000">
                <a:solidFill>
                  <a:srgbClr val="FF0000"/>
                </a:solidFill>
                <a:sym typeface="+mn-ea"/>
              </a:rPr>
              <a:t>年</a:t>
            </a:r>
            <a:r>
              <a:rPr lang="en-US" altLang="zh-CN" sz="1000">
                <a:solidFill>
                  <a:srgbClr val="FF0000"/>
                </a:solidFill>
                <a:sym typeface="+mn-ea"/>
              </a:rPr>
              <a:t>11</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日，董济波、王亚琴收养董清波、孙淑玲之女董素纯为养女时，董素纯当时已经年满</a:t>
            </a:r>
            <a:r>
              <a:rPr lang="en-US" altLang="zh-CN" sz="1000">
                <a:solidFill>
                  <a:srgbClr val="FF0000"/>
                </a:solidFill>
                <a:sym typeface="+mn-ea"/>
              </a:rPr>
              <a:t>24</a:t>
            </a:r>
            <a:r>
              <a:rPr lang="zh-CN" altLang="en-US" sz="1000">
                <a:solidFill>
                  <a:srgbClr val="FF0000"/>
                </a:solidFill>
                <a:sym typeface="+mn-ea"/>
              </a:rPr>
              <a:t>周岁，系成年人，不符合被收养人应当为未成年人的法律规定，收养无效。董素纯无权按照法定继承的规定，继承董济波、王亚琴的遗产。鉴于董素纯未对董济波、王亚琴进行赡养，亦未长期共同生活，自</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8</a:t>
            </a:r>
            <a:r>
              <a:rPr lang="zh-CN" altLang="en-US" sz="1000">
                <a:solidFill>
                  <a:srgbClr val="FF0000"/>
                </a:solidFill>
                <a:sym typeface="+mn-ea"/>
              </a:rPr>
              <a:t>月</a:t>
            </a:r>
            <a:r>
              <a:rPr lang="en-US" altLang="zh-CN" sz="1000">
                <a:solidFill>
                  <a:srgbClr val="FF0000"/>
                </a:solidFill>
                <a:sym typeface="+mn-ea"/>
              </a:rPr>
              <a:t>30</a:t>
            </a:r>
            <a:r>
              <a:rPr lang="zh-CN" altLang="en-US" sz="1000">
                <a:solidFill>
                  <a:srgbClr val="FF0000"/>
                </a:solidFill>
                <a:sym typeface="+mn-ea"/>
              </a:rPr>
              <a:t>日董济波去世后，董素纯在</a:t>
            </a:r>
            <a:r>
              <a:rPr lang="en-US" altLang="zh-CN" sz="1000">
                <a:solidFill>
                  <a:srgbClr val="FF0000"/>
                </a:solidFill>
                <a:sym typeface="+mn-ea"/>
              </a:rPr>
              <a:t>2019</a:t>
            </a:r>
            <a:r>
              <a:rPr lang="zh-CN" altLang="en-US" sz="1000">
                <a:solidFill>
                  <a:srgbClr val="FF0000"/>
                </a:solidFill>
                <a:sym typeface="+mn-ea"/>
              </a:rPr>
              <a:t>年</a:t>
            </a:r>
            <a:r>
              <a:rPr lang="en-US" altLang="zh-CN" sz="1000">
                <a:solidFill>
                  <a:srgbClr val="FF0000"/>
                </a:solidFill>
                <a:sym typeface="+mn-ea"/>
              </a:rPr>
              <a:t>9</a:t>
            </a:r>
            <a:r>
              <a:rPr lang="zh-CN" altLang="en-US" sz="1000">
                <a:solidFill>
                  <a:srgbClr val="FF0000"/>
                </a:solidFill>
                <a:sym typeface="+mn-ea"/>
              </a:rPr>
              <a:t>月</a:t>
            </a:r>
            <a:r>
              <a:rPr lang="en-US" altLang="zh-CN" sz="1000">
                <a:solidFill>
                  <a:srgbClr val="FF0000"/>
                </a:solidFill>
                <a:sym typeface="+mn-ea"/>
              </a:rPr>
              <a:t>1</a:t>
            </a:r>
            <a:r>
              <a:rPr lang="zh-CN" altLang="en-US" sz="1000">
                <a:solidFill>
                  <a:srgbClr val="FF0000"/>
                </a:solidFill>
                <a:sym typeface="+mn-ea"/>
              </a:rPr>
              <a:t>日参加了安葬活动之后，与王亚琴再无往来。董素纯与董济波、王亚琴之间不存在权利、义务关系。为此，王亚琴特此通知如下：</a:t>
            </a:r>
            <a:r>
              <a:rPr lang="en-US" altLang="zh-CN" sz="1000">
                <a:solidFill>
                  <a:srgbClr val="FF0000"/>
                </a:solidFill>
                <a:sym typeface="+mn-ea"/>
              </a:rPr>
              <a:t>1.</a:t>
            </a:r>
            <a:r>
              <a:rPr lang="zh-CN" altLang="en-US" sz="1000">
                <a:solidFill>
                  <a:srgbClr val="FF0000"/>
                </a:solidFill>
                <a:sym typeface="+mn-ea"/>
              </a:rPr>
              <a:t>董济波、王亚琴收养董素纯的收养行为无效（或者解除收养关系）；</a:t>
            </a:r>
            <a:r>
              <a:rPr lang="en-US" altLang="zh-CN" sz="1000">
                <a:solidFill>
                  <a:srgbClr val="FF0000"/>
                </a:solidFill>
                <a:sym typeface="+mn-ea"/>
              </a:rPr>
              <a:t>2.</a:t>
            </a:r>
            <a:r>
              <a:rPr lang="zh-CN" altLang="en-US" sz="1000">
                <a:solidFill>
                  <a:srgbClr val="FF0000"/>
                </a:solidFill>
                <a:sym typeface="+mn-ea"/>
              </a:rPr>
              <a:t>要求董素纯自接到本通知之日起十日内，将董素纯的户口从大兴区旧宫镇佳和园</a:t>
            </a:r>
            <a:r>
              <a:rPr lang="en-US" altLang="zh-CN" sz="1000">
                <a:solidFill>
                  <a:srgbClr val="FF0000"/>
                </a:solidFill>
                <a:sym typeface="+mn-ea"/>
              </a:rPr>
              <a:t>12</a:t>
            </a:r>
            <a:r>
              <a:rPr lang="zh-CN" altLang="en-US" sz="1000">
                <a:solidFill>
                  <a:srgbClr val="FF0000"/>
                </a:solidFill>
                <a:sym typeface="+mn-ea"/>
              </a:rPr>
              <a:t>号楼</a:t>
            </a:r>
            <a:r>
              <a:rPr lang="en-US" altLang="zh-CN" sz="1000">
                <a:solidFill>
                  <a:srgbClr val="FF0000"/>
                </a:solidFill>
                <a:sym typeface="+mn-ea"/>
              </a:rPr>
              <a:t>2</a:t>
            </a:r>
            <a:r>
              <a:rPr lang="zh-CN" altLang="en-US" sz="1000">
                <a:solidFill>
                  <a:srgbClr val="FF0000"/>
                </a:solidFill>
                <a:sym typeface="+mn-ea"/>
              </a:rPr>
              <a:t>单元</a:t>
            </a:r>
            <a:r>
              <a:rPr lang="en-US" altLang="zh-CN" sz="1000">
                <a:solidFill>
                  <a:srgbClr val="FF0000"/>
                </a:solidFill>
                <a:sym typeface="+mn-ea"/>
              </a:rPr>
              <a:t>301</a:t>
            </a:r>
            <a:r>
              <a:rPr lang="zh-CN" altLang="en-US" sz="1000">
                <a:solidFill>
                  <a:srgbClr val="FF0000"/>
                </a:solidFill>
                <a:sym typeface="+mn-ea"/>
              </a:rPr>
              <a:t>号迁出。</a:t>
            </a:r>
            <a:r>
              <a:rPr lang="en-US" altLang="zh-CN" sz="1000">
                <a:sym typeface="+mn-ea"/>
              </a:rPr>
              <a:t>......................</a:t>
            </a:r>
            <a:r>
              <a:rPr lang="zh-CN" altLang="en-US" sz="1000">
                <a:highlight>
                  <a:srgbClr val="FF00FF"/>
                </a:highlight>
                <a:sym typeface="+mn-ea"/>
              </a:rPr>
              <a:t>此处省去</a:t>
            </a:r>
            <a:r>
              <a:rPr lang="en-US" altLang="zh-CN" sz="1000">
                <a:highlight>
                  <a:srgbClr val="FF00FF"/>
                </a:highlight>
                <a:sym typeface="+mn-ea"/>
              </a:rPr>
              <a:t>N</a:t>
            </a:r>
            <a:r>
              <a:rPr lang="zh-CN" altLang="en-US" sz="1000">
                <a:highlight>
                  <a:srgbClr val="FF00FF"/>
                </a:highlight>
                <a:sym typeface="+mn-ea"/>
              </a:rPr>
              <a:t>字</a:t>
            </a:r>
            <a:r>
              <a:rPr lang="en-US" altLang="zh-CN" sz="1000">
                <a:sym typeface="+mn-ea"/>
              </a:rPr>
              <a:t>..................</a:t>
            </a:r>
            <a:r>
              <a:rPr lang="zh-CN" altLang="en-US" sz="1000">
                <a:solidFill>
                  <a:srgbClr val="00B0F0"/>
                </a:solidFill>
                <a:sym typeface="+mn-ea"/>
              </a:rPr>
              <a:t>该案经审理认为：</a:t>
            </a:r>
            <a:r>
              <a:rPr lang="en-US" altLang="zh-CN" sz="1000">
                <a:solidFill>
                  <a:srgbClr val="00B0F0"/>
                </a:solidFill>
                <a:sym typeface="+mn-ea"/>
              </a:rPr>
              <a:t>“</a:t>
            </a:r>
            <a:r>
              <a:rPr lang="zh-CN" altLang="en-US" sz="1000">
                <a:solidFill>
                  <a:srgbClr val="00B0F0"/>
                </a:solidFill>
                <a:sym typeface="+mn-ea"/>
              </a:rPr>
              <a:t>一审法院结合本案具体案情，认定董济波、王亚琴与董素纯之间收养行为有效，具有充分的事实及法律依据，本院予以确认</a:t>
            </a:r>
            <a:r>
              <a:rPr lang="en-US" altLang="zh-CN" sz="1000">
                <a:solidFill>
                  <a:srgbClr val="00B0F0"/>
                </a:solidFill>
                <a:sym typeface="+mn-ea"/>
              </a:rPr>
              <a:t>”</a:t>
            </a:r>
            <a:r>
              <a:rPr lang="zh-CN" altLang="en-US" sz="1000">
                <a:solidFill>
                  <a:srgbClr val="00B0F0"/>
                </a:solidFill>
                <a:sym typeface="+mn-ea"/>
              </a:rPr>
              <a:t>，</a:t>
            </a:r>
            <a:r>
              <a:rPr lang="en-US" altLang="zh-CN" sz="1000">
                <a:solidFill>
                  <a:srgbClr val="00B0F0"/>
                </a:solidFill>
                <a:sym typeface="+mn-ea"/>
              </a:rPr>
              <a:t>“</a:t>
            </a:r>
            <a:r>
              <a:rPr lang="zh-CN" altLang="en-US" sz="1000">
                <a:solidFill>
                  <a:srgbClr val="00B0F0"/>
                </a:solidFill>
                <a:sym typeface="+mn-ea"/>
              </a:rPr>
              <a:t>关于王亚琴要求董素纯户口迁出的问题。因户口迁移不属于民事诉讼受案范围，本院对王亚琴要求董素纯将户口迁出北京市大兴区房屋的诉讼请求，不予支持</a:t>
            </a:r>
            <a:r>
              <a:rPr lang="en-US" altLang="zh-CN" sz="1000">
                <a:solidFill>
                  <a:srgbClr val="00B0F0"/>
                </a:solidFill>
                <a:sym typeface="+mn-ea"/>
              </a:rPr>
              <a:t>”</a:t>
            </a:r>
            <a:r>
              <a:rPr lang="zh-CN" altLang="en-US" sz="1000">
                <a:solidFill>
                  <a:srgbClr val="00B0F0"/>
                </a:solidFill>
                <a:sym typeface="+mn-ea"/>
              </a:rPr>
              <a:t>。</a:t>
            </a:r>
            <a:r>
              <a:rPr lang="en-US" altLang="zh-CN" sz="1000">
                <a:solidFill>
                  <a:srgbClr val="00B0F0"/>
                </a:solidFill>
                <a:sym typeface="+mn-ea"/>
              </a:rPr>
              <a:t>2022</a:t>
            </a:r>
            <a:r>
              <a:rPr lang="zh-CN" altLang="en-US" sz="1000">
                <a:solidFill>
                  <a:srgbClr val="00B0F0"/>
                </a:solidFill>
                <a:sym typeface="+mn-ea"/>
              </a:rPr>
              <a:t>年</a:t>
            </a:r>
            <a:r>
              <a:rPr lang="en-US" altLang="zh-CN" sz="1000">
                <a:solidFill>
                  <a:srgbClr val="00B0F0"/>
                </a:solidFill>
                <a:sym typeface="+mn-ea"/>
              </a:rPr>
              <a:t>1</a:t>
            </a:r>
            <a:r>
              <a:rPr lang="zh-CN" altLang="en-US" sz="1000">
                <a:solidFill>
                  <a:srgbClr val="00B0F0"/>
                </a:solidFill>
                <a:sym typeface="+mn-ea"/>
              </a:rPr>
              <a:t>月</a:t>
            </a:r>
            <a:r>
              <a:rPr lang="en-US" altLang="zh-CN" sz="1000">
                <a:solidFill>
                  <a:srgbClr val="00B0F0"/>
                </a:solidFill>
                <a:sym typeface="+mn-ea"/>
              </a:rPr>
              <a:t>27</a:t>
            </a:r>
            <a:r>
              <a:rPr lang="zh-CN" altLang="en-US" sz="1000">
                <a:solidFill>
                  <a:srgbClr val="00B0F0"/>
                </a:solidFill>
                <a:sym typeface="+mn-ea"/>
              </a:rPr>
              <a:t>日，北京市第二中级人民法院作出（</a:t>
            </a:r>
            <a:r>
              <a:rPr lang="en-US" altLang="zh-CN" sz="1000">
                <a:solidFill>
                  <a:srgbClr val="00B0F0"/>
                </a:solidFill>
                <a:sym typeface="+mn-ea"/>
              </a:rPr>
              <a:t>2021</a:t>
            </a:r>
            <a:r>
              <a:rPr lang="zh-CN" altLang="en-US" sz="1000">
                <a:solidFill>
                  <a:srgbClr val="00B0F0"/>
                </a:solidFill>
                <a:sym typeface="+mn-ea"/>
              </a:rPr>
              <a:t>）京</a:t>
            </a:r>
            <a:r>
              <a:rPr lang="en-US" altLang="zh-CN" sz="1000">
                <a:solidFill>
                  <a:srgbClr val="00B0F0"/>
                </a:solidFill>
                <a:sym typeface="+mn-ea"/>
              </a:rPr>
              <a:t>02</a:t>
            </a:r>
            <a:r>
              <a:rPr lang="zh-CN" altLang="en-US" sz="1000">
                <a:solidFill>
                  <a:srgbClr val="00B0F0"/>
                </a:solidFill>
                <a:sym typeface="+mn-ea"/>
              </a:rPr>
              <a:t>民终</a:t>
            </a:r>
            <a:r>
              <a:rPr lang="en-US" altLang="zh-CN" sz="1000">
                <a:solidFill>
                  <a:srgbClr val="00B0F0"/>
                </a:solidFill>
                <a:sym typeface="+mn-ea"/>
              </a:rPr>
              <a:t>17001</a:t>
            </a:r>
            <a:r>
              <a:rPr lang="zh-CN" altLang="en-US" sz="1000">
                <a:solidFill>
                  <a:srgbClr val="00B0F0"/>
                </a:solidFill>
                <a:sym typeface="+mn-ea"/>
              </a:rPr>
              <a:t>号民事判决书，判决：驳回上诉，维持原判。另王亚琴庭审表示以董素纯收到本案起诉书时间即</a:t>
            </a:r>
            <a:r>
              <a:rPr lang="en-US" altLang="zh-CN" sz="1000">
                <a:solidFill>
                  <a:srgbClr val="00B0F0"/>
                </a:solidFill>
                <a:sym typeface="+mn-ea"/>
              </a:rPr>
              <a:t>2021</a:t>
            </a:r>
            <a:r>
              <a:rPr lang="zh-CN" altLang="en-US" sz="1000">
                <a:solidFill>
                  <a:srgbClr val="00B0F0"/>
                </a:solidFill>
                <a:sym typeface="+mn-ea"/>
              </a:rPr>
              <a:t>年</a:t>
            </a:r>
            <a:r>
              <a:rPr lang="en-US" altLang="zh-CN" sz="1000">
                <a:solidFill>
                  <a:srgbClr val="00B0F0"/>
                </a:solidFill>
                <a:sym typeface="+mn-ea"/>
              </a:rPr>
              <a:t>12</a:t>
            </a:r>
            <a:r>
              <a:rPr lang="zh-CN" altLang="en-US" sz="1000">
                <a:solidFill>
                  <a:srgbClr val="00B0F0"/>
                </a:solidFill>
                <a:sym typeface="+mn-ea"/>
              </a:rPr>
              <a:t>月</a:t>
            </a:r>
            <a:r>
              <a:rPr lang="en-US" altLang="zh-CN" sz="1000">
                <a:solidFill>
                  <a:srgbClr val="00B0F0"/>
                </a:solidFill>
                <a:sym typeface="+mn-ea"/>
              </a:rPr>
              <a:t>15</a:t>
            </a:r>
            <a:r>
              <a:rPr lang="zh-CN" altLang="en-US" sz="1000">
                <a:solidFill>
                  <a:srgbClr val="00B0F0"/>
                </a:solidFill>
                <a:sym typeface="+mn-ea"/>
              </a:rPr>
              <a:t>日为双方收养关系解除时间。</a:t>
            </a:r>
            <a:r>
              <a:rPr lang="zh-CN" altLang="en-US" sz="1000">
                <a:sym typeface="+mn-ea"/>
              </a:rPr>
              <a:t>本院认为，养父母与成年养子女关系恶化、无法共同生活的，可以协议解除收养关系。不能达成协议的，可以向人民法院提起诉讼。生效法律文书已确认董济波、王亚琴与董素纯之间收养行为有效。</a:t>
            </a:r>
            <a:r>
              <a:rPr lang="en-US" altLang="zh-CN" sz="1000">
                <a:sym typeface="+mn-ea"/>
              </a:rPr>
              <a:t>2018</a:t>
            </a:r>
            <a:r>
              <a:rPr lang="zh-CN" altLang="en-US" sz="1000">
                <a:sym typeface="+mn-ea"/>
              </a:rPr>
              <a:t>年董济波生病住院时，王亚琴与董素纯即已发生言语上的争执，自</a:t>
            </a:r>
            <a:r>
              <a:rPr lang="en-US" altLang="zh-CN" sz="1000">
                <a:sym typeface="+mn-ea"/>
              </a:rPr>
              <a:t>2019</a:t>
            </a:r>
            <a:r>
              <a:rPr lang="zh-CN" altLang="en-US" sz="1000">
                <a:sym typeface="+mn-ea"/>
              </a:rPr>
              <a:t>年</a:t>
            </a:r>
            <a:r>
              <a:rPr lang="en-US" altLang="zh-CN" sz="1000">
                <a:sym typeface="+mn-ea"/>
              </a:rPr>
              <a:t>9</a:t>
            </a:r>
            <a:r>
              <a:rPr lang="zh-CN" altLang="en-US" sz="1000">
                <a:sym typeface="+mn-ea"/>
              </a:rPr>
              <a:t>月</a:t>
            </a:r>
            <a:r>
              <a:rPr lang="en-US" altLang="zh-CN" sz="1000">
                <a:sym typeface="+mn-ea"/>
              </a:rPr>
              <a:t>1</a:t>
            </a:r>
            <a:r>
              <a:rPr lang="zh-CN" altLang="en-US" sz="1000">
                <a:sym typeface="+mn-ea"/>
              </a:rPr>
              <a:t>日董济波去世安葬后，双方再无联系和往来，关系恶化。此后，王亚琴又多次起诉要求确认与董素纯之间的收养关系无效或要求解除收养关系，双方关系未能得到改善。此种情况下，王亚琴与董素纯之间收养关系的基础难以维系，故对王亚琴坚持要求解除其与董素纯之间收养关系的诉讼请求，本院予以支持。王亚琴主张以董素纯收到本案起诉书时间即</a:t>
            </a:r>
            <a:r>
              <a:rPr lang="en-US" altLang="zh-CN" sz="1000">
                <a:sym typeface="+mn-ea"/>
              </a:rPr>
              <a:t>2021</a:t>
            </a:r>
            <a:r>
              <a:rPr lang="zh-CN" altLang="en-US" sz="1000">
                <a:sym typeface="+mn-ea"/>
              </a:rPr>
              <a:t>年</a:t>
            </a:r>
            <a:r>
              <a:rPr lang="en-US" altLang="zh-CN" sz="1000">
                <a:sym typeface="+mn-ea"/>
              </a:rPr>
              <a:t>12</a:t>
            </a:r>
            <a:r>
              <a:rPr lang="zh-CN" altLang="en-US" sz="1000">
                <a:sym typeface="+mn-ea"/>
              </a:rPr>
              <a:t>月</a:t>
            </a:r>
            <a:r>
              <a:rPr lang="en-US" altLang="zh-CN" sz="1000">
                <a:sym typeface="+mn-ea"/>
              </a:rPr>
              <a:t>15</a:t>
            </a:r>
            <a:r>
              <a:rPr lang="zh-CN" altLang="en-US" sz="1000">
                <a:sym typeface="+mn-ea"/>
              </a:rPr>
              <a:t>日为通知解除时间，本院予以确认。王亚琴要求董素纯将户口从北京市大兴区房屋迁出，因户口迁移问题不属于民事诉讼受案范围，且生效判决（</a:t>
            </a:r>
            <a:r>
              <a:rPr lang="en-US" altLang="zh-CN" sz="1000">
                <a:sym typeface="+mn-ea"/>
              </a:rPr>
              <a:t>2021</a:t>
            </a:r>
            <a:r>
              <a:rPr lang="zh-CN" altLang="en-US" sz="1000">
                <a:sym typeface="+mn-ea"/>
              </a:rPr>
              <a:t>）京</a:t>
            </a:r>
            <a:r>
              <a:rPr lang="en-US" altLang="zh-CN" sz="1000">
                <a:sym typeface="+mn-ea"/>
              </a:rPr>
              <a:t>02</a:t>
            </a:r>
            <a:r>
              <a:rPr lang="zh-CN" altLang="en-US" sz="1000">
                <a:sym typeface="+mn-ea"/>
              </a:rPr>
              <a:t>民终</a:t>
            </a:r>
            <a:r>
              <a:rPr lang="en-US" altLang="zh-CN" sz="1000">
                <a:sym typeface="+mn-ea"/>
              </a:rPr>
              <a:t>17001</a:t>
            </a:r>
            <a:r>
              <a:rPr lang="zh-CN" altLang="en-US" sz="1000">
                <a:sym typeface="+mn-ea"/>
              </a:rPr>
              <a:t>号民事判决书已对此项请求作出裁判，本院在此不予处理。</a:t>
            </a:r>
            <a:r>
              <a:rPr lang="zh-CN" altLang="en-US" sz="1000">
                <a:solidFill>
                  <a:srgbClr val="7030A0"/>
                </a:solidFill>
                <a:sym typeface="+mn-ea"/>
              </a:rPr>
              <a:t>综上所述，依照《中华人民共和国民法典》第一千一百一十五条、《最高人民法院关于适用〈中华人民共和国民事诉讼法〉的解释》第九十条之规定，判决如下：王亚琴与董素纯的收养关系于</a:t>
            </a:r>
            <a:r>
              <a:rPr lang="en-US" altLang="zh-CN" sz="1000">
                <a:solidFill>
                  <a:srgbClr val="7030A0"/>
                </a:solidFill>
                <a:sym typeface="+mn-ea"/>
              </a:rPr>
              <a:t>2021</a:t>
            </a:r>
            <a:r>
              <a:rPr lang="zh-CN" altLang="en-US" sz="1000">
                <a:solidFill>
                  <a:srgbClr val="7030A0"/>
                </a:solidFill>
                <a:sym typeface="+mn-ea"/>
              </a:rPr>
              <a:t>年</a:t>
            </a:r>
            <a:r>
              <a:rPr lang="en-US" altLang="zh-CN" sz="1000">
                <a:solidFill>
                  <a:srgbClr val="7030A0"/>
                </a:solidFill>
                <a:sym typeface="+mn-ea"/>
              </a:rPr>
              <a:t>12</a:t>
            </a:r>
            <a:r>
              <a:rPr lang="zh-CN" altLang="en-US" sz="1000">
                <a:solidFill>
                  <a:srgbClr val="7030A0"/>
                </a:solidFill>
                <a:sym typeface="+mn-ea"/>
              </a:rPr>
              <a:t>月</a:t>
            </a:r>
            <a:r>
              <a:rPr lang="en-US" altLang="zh-CN" sz="1000">
                <a:solidFill>
                  <a:srgbClr val="7030A0"/>
                </a:solidFill>
                <a:sym typeface="+mn-ea"/>
              </a:rPr>
              <a:t>15</a:t>
            </a:r>
            <a:r>
              <a:rPr lang="zh-CN" altLang="en-US" sz="1000">
                <a:solidFill>
                  <a:srgbClr val="7030A0"/>
                </a:solidFill>
                <a:sym typeface="+mn-ea"/>
              </a:rPr>
              <a:t>日解除；二、驳回王亚琴的其他诉讼请求。案件受理费</a:t>
            </a:r>
            <a:r>
              <a:rPr lang="en-US" altLang="zh-CN" sz="1000">
                <a:solidFill>
                  <a:srgbClr val="7030A0"/>
                </a:solidFill>
                <a:sym typeface="+mn-ea"/>
              </a:rPr>
              <a:t>70</a:t>
            </a:r>
            <a:r>
              <a:rPr lang="zh-CN" altLang="en-US" sz="1000">
                <a:solidFill>
                  <a:srgbClr val="7030A0"/>
                </a:solidFill>
                <a:sym typeface="+mn-ea"/>
              </a:rPr>
              <a:t>元，由王亚琴负担（已交纳）。如不服本判决，可在判决书送达之日起十五日内，向本院递交上诉状，并按照对方当事人的人数提出副本，上诉于北京市第二中级人民法院。</a:t>
            </a:r>
            <a:r>
              <a:rPr lang="zh-CN" altLang="en-US" sz="1000">
                <a:sym typeface="+mn-ea"/>
              </a:rPr>
              <a:t>审判员　　刘恩水二〇二二年七月十一日书记员　　寇晓蒙</a:t>
            </a:r>
            <a:endParaRPr lang="zh-CN" altLang="en-US" sz="1000"/>
          </a:p>
          <a:p>
            <a:endParaRPr lang="zh-CN" altLang="en-US"/>
          </a:p>
          <a:p>
            <a:r>
              <a:rPr lang="zh-CN" altLang="en-US"/>
              <a:t>背景</a:t>
            </a:r>
            <a:r>
              <a:rPr lang="en-US" altLang="zh-CN"/>
              <a:t> </a:t>
            </a:r>
            <a:endParaRPr lang="en-US" altLang="zh-CN"/>
          </a:p>
          <a:p>
            <a:r>
              <a:rPr lang="zh-CN" altLang="en-US"/>
              <a:t>主体</a:t>
            </a:r>
            <a:r>
              <a:rPr lang="zh-CN" altLang="en-US"/>
              <a:t>动作</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104265" y="1377315"/>
            <a:ext cx="5967095" cy="3249930"/>
          </a:xfrm>
          <a:prstGeom prst="rect">
            <a:avLst/>
          </a:prstGeom>
        </p:spPr>
      </p:pic>
      <p:sp>
        <p:nvSpPr>
          <p:cNvPr id="5" name="文本框 4"/>
          <p:cNvSpPr txBox="1"/>
          <p:nvPr/>
        </p:nvSpPr>
        <p:spPr>
          <a:xfrm>
            <a:off x="2338070" y="4857115"/>
            <a:ext cx="7703820" cy="768350"/>
          </a:xfrm>
          <a:prstGeom prst="rect">
            <a:avLst/>
          </a:prstGeom>
          <a:noFill/>
        </p:spPr>
        <p:txBody>
          <a:bodyPr wrap="square" rtlCol="0">
            <a:spAutoFit/>
          </a:bodyPr>
          <a:p>
            <a:r>
              <a:rPr lang="zh-CN" altLang="en-US" sz="1200"/>
              <a:t>利用项目原始</a:t>
            </a:r>
            <a:r>
              <a:rPr lang="en-US" altLang="zh-CN" sz="1200"/>
              <a:t>setting</a:t>
            </a:r>
            <a:r>
              <a:rPr lang="zh-CN" altLang="en-US" sz="1200"/>
              <a:t>进行抽取</a:t>
            </a:r>
            <a:endParaRPr lang="en-US" altLang="zh-CN" sz="1200"/>
          </a:p>
          <a:p>
            <a:endParaRPr lang="en-US" altLang="zh-CN" sz="1600"/>
          </a:p>
          <a:p>
            <a:r>
              <a:rPr lang="en-US" altLang="zh-CN" sz="1600"/>
              <a:t>llama-3.1-8b </a:t>
            </a:r>
            <a:r>
              <a:rPr lang="zh-CN" altLang="en-US" sz="1600">
                <a:solidFill>
                  <a:srgbClr val="FF0000"/>
                </a:solidFill>
              </a:rPr>
              <a:t>实体</a:t>
            </a:r>
            <a:r>
              <a:rPr lang="zh-CN" altLang="en-US" sz="1600"/>
              <a:t>与</a:t>
            </a:r>
            <a:r>
              <a:rPr lang="zh-CN" altLang="en-US" sz="1600">
                <a:solidFill>
                  <a:srgbClr val="FF0000"/>
                </a:solidFill>
              </a:rPr>
              <a:t>事件</a:t>
            </a:r>
            <a:r>
              <a:rPr lang="zh-CN" altLang="en-US" sz="1600"/>
              <a:t>抽取效果欠佳，</a:t>
            </a:r>
            <a:r>
              <a:rPr lang="zh-CN" altLang="en-US" sz="1600">
                <a:solidFill>
                  <a:srgbClr val="FF0000"/>
                </a:solidFill>
              </a:rPr>
              <a:t>关系</a:t>
            </a:r>
            <a:r>
              <a:rPr lang="zh-CN" altLang="en-US" sz="1600"/>
              <a:t>抽取效果</a:t>
            </a:r>
            <a:r>
              <a:rPr lang="zh-CN" altLang="en-US" sz="1600"/>
              <a:t>较差</a:t>
            </a:r>
            <a:endParaRPr lang="zh-CN" altLang="en-US" sz="1600"/>
          </a:p>
        </p:txBody>
      </p:sp>
      <p:pic>
        <p:nvPicPr>
          <p:cNvPr id="11" name="图片 10"/>
          <p:cNvPicPr>
            <a:picLocks noChangeAspect="1"/>
          </p:cNvPicPr>
          <p:nvPr/>
        </p:nvPicPr>
        <p:blipFill>
          <a:blip r:embed="rId2"/>
          <a:stretch>
            <a:fillRect/>
          </a:stretch>
        </p:blipFill>
        <p:spPr>
          <a:xfrm>
            <a:off x="5847080" y="1372235"/>
            <a:ext cx="5334000"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397000" y="5172075"/>
            <a:ext cx="6107430" cy="306705"/>
          </a:xfrm>
          <a:prstGeom prst="rect">
            <a:avLst/>
          </a:prstGeom>
          <a:noFill/>
        </p:spPr>
        <p:txBody>
          <a:bodyPr wrap="square" rtlCol="0">
            <a:spAutoFit/>
          </a:bodyPr>
          <a:p>
            <a:r>
              <a:rPr lang="zh-CN" altLang="en-US" sz="1400"/>
              <a:t>针对事件的</a:t>
            </a:r>
            <a:r>
              <a:rPr lang="en-US" altLang="zh-CN" sz="1400"/>
              <a:t>concept</a:t>
            </a:r>
            <a:r>
              <a:rPr lang="zh-CN" altLang="en-US" sz="1400"/>
              <a:t>效果不好，利用一两个单词的短语很难概括</a:t>
            </a:r>
            <a:r>
              <a:rPr lang="zh-CN" altLang="en-US" sz="1400"/>
              <a:t>事件</a:t>
            </a:r>
            <a:endParaRPr lang="zh-CN" altLang="en-US" sz="1400"/>
          </a:p>
        </p:txBody>
      </p:sp>
      <p:pic>
        <p:nvPicPr>
          <p:cNvPr id="6" name="图片 5"/>
          <p:cNvPicPr>
            <a:picLocks noChangeAspect="1"/>
          </p:cNvPicPr>
          <p:nvPr/>
        </p:nvPicPr>
        <p:blipFill>
          <a:blip r:embed="rId1"/>
          <a:stretch>
            <a:fillRect/>
          </a:stretch>
        </p:blipFill>
        <p:spPr>
          <a:xfrm>
            <a:off x="2312035" y="1158240"/>
            <a:ext cx="7567930"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1673225" y="1035050"/>
            <a:ext cx="7978775" cy="3714750"/>
          </a:xfrm>
          <a:prstGeom prst="rect">
            <a:avLst/>
          </a:prstGeom>
        </p:spPr>
      </p:pic>
      <p:sp>
        <p:nvSpPr>
          <p:cNvPr id="4" name="文本框 3"/>
          <p:cNvSpPr txBox="1"/>
          <p:nvPr/>
        </p:nvSpPr>
        <p:spPr>
          <a:xfrm>
            <a:off x="1397000" y="5172075"/>
            <a:ext cx="6107430" cy="306705"/>
          </a:xfrm>
          <a:prstGeom prst="rect">
            <a:avLst/>
          </a:prstGeom>
          <a:noFill/>
        </p:spPr>
        <p:txBody>
          <a:bodyPr wrap="square" rtlCol="0">
            <a:spAutoFit/>
          </a:bodyPr>
          <a:p>
            <a:r>
              <a:rPr lang="zh-CN" altLang="en-US" sz="1400"/>
              <a:t>针对实体和关系的概述稍微</a:t>
            </a:r>
            <a:r>
              <a:rPr lang="zh-CN" altLang="en-US" sz="1400"/>
              <a:t>好点</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51915" y="1281430"/>
            <a:ext cx="8661400" cy="4100195"/>
          </a:xfrm>
          <a:prstGeom prst="rect">
            <a:avLst/>
          </a:prstGeom>
        </p:spPr>
      </p:pic>
      <p:sp>
        <p:nvSpPr>
          <p:cNvPr id="5" name="文本框 4"/>
          <p:cNvSpPr txBox="1"/>
          <p:nvPr/>
        </p:nvSpPr>
        <p:spPr>
          <a:xfrm>
            <a:off x="1893570" y="5548630"/>
            <a:ext cx="7881620" cy="521970"/>
          </a:xfrm>
          <a:prstGeom prst="rect">
            <a:avLst/>
          </a:prstGeom>
          <a:noFill/>
        </p:spPr>
        <p:txBody>
          <a:bodyPr wrap="square" rtlCol="0">
            <a:spAutoFit/>
          </a:bodyPr>
          <a:p>
            <a:r>
              <a:rPr lang="zh-CN" altLang="en-US" sz="1400"/>
              <a:t>实体部分（实体</a:t>
            </a:r>
            <a:r>
              <a:rPr lang="en-US" altLang="zh-CN" sz="1400"/>
              <a:t>-</a:t>
            </a:r>
            <a:r>
              <a:rPr lang="zh-CN" altLang="en-US" sz="1400"/>
              <a:t>实体）抽取对内容的覆盖度</a:t>
            </a:r>
            <a:r>
              <a:rPr lang="zh-CN" altLang="en-US" sz="1400"/>
              <a:t>一般，准确度不高（和</a:t>
            </a:r>
            <a:r>
              <a:rPr lang="en-US" altLang="zh-CN" sz="1400"/>
              <a:t>prompt</a:t>
            </a:r>
            <a:r>
              <a:rPr lang="zh-CN" altLang="en-US" sz="1400"/>
              <a:t>有关，</a:t>
            </a:r>
            <a:r>
              <a:rPr lang="en-US" altLang="zh-CN" sz="1400">
                <a:sym typeface="+mn-ea"/>
              </a:rPr>
              <a:t>prompt</a:t>
            </a:r>
            <a:r>
              <a:rPr lang="zh-CN" altLang="en-US" sz="1400">
                <a:sym typeface="+mn-ea"/>
              </a:rPr>
              <a:t>只指定了抽取名</a:t>
            </a:r>
            <a:r>
              <a:rPr lang="en-US" altLang="zh-CN" sz="1400">
                <a:sym typeface="+mn-ea"/>
              </a:rPr>
              <a:t> </a:t>
            </a:r>
            <a:r>
              <a:rPr lang="zh-CN" altLang="en-US" sz="1400">
                <a:sym typeface="+mn-ea"/>
              </a:rPr>
              <a:t>名词</a:t>
            </a:r>
            <a:r>
              <a:rPr lang="en-US" altLang="zh-CN" sz="1400">
                <a:sym typeface="+mn-ea"/>
              </a:rPr>
              <a:t>-</a:t>
            </a:r>
            <a:r>
              <a:rPr lang="zh-CN" altLang="en-US" sz="1400">
                <a:sym typeface="+mn-ea"/>
              </a:rPr>
              <a:t>动词</a:t>
            </a:r>
            <a:r>
              <a:rPr lang="en-US" altLang="zh-CN" sz="1400">
                <a:sym typeface="+mn-ea"/>
              </a:rPr>
              <a:t>-</a:t>
            </a:r>
            <a:r>
              <a:rPr lang="zh-CN" altLang="en-US" sz="1400">
                <a:sym typeface="+mn-ea"/>
              </a:rPr>
              <a:t>名词的结构</a:t>
            </a:r>
            <a:r>
              <a:rPr lang="zh-CN" altLang="en-US" sz="1400"/>
              <a:t>）</a:t>
            </a:r>
            <a:endParaRPr lang="zh-CN" altLang="en-US" sz="1400"/>
          </a:p>
        </p:txBody>
      </p:sp>
      <p:sp>
        <p:nvSpPr>
          <p:cNvPr id="6" name="文本框 5"/>
          <p:cNvSpPr txBox="1"/>
          <p:nvPr/>
        </p:nvSpPr>
        <p:spPr>
          <a:xfrm>
            <a:off x="904240" y="819150"/>
            <a:ext cx="4980940" cy="306705"/>
          </a:xfrm>
          <a:prstGeom prst="rect">
            <a:avLst/>
          </a:prstGeom>
          <a:noFill/>
        </p:spPr>
        <p:txBody>
          <a:bodyPr wrap="square" rtlCol="0">
            <a:spAutoFit/>
          </a:bodyPr>
          <a:p>
            <a:r>
              <a:rPr lang="zh-CN" altLang="en-US" sz="1400"/>
              <a:t>将模型替换为</a:t>
            </a:r>
            <a:r>
              <a:rPr lang="en-US" altLang="zh-CN" sz="1400"/>
              <a:t>qwen3</a:t>
            </a:r>
            <a:r>
              <a:rPr lang="zh-CN" altLang="en-US" sz="1400"/>
              <a:t>，改进了一些</a:t>
            </a:r>
            <a:r>
              <a:rPr lang="en-US" altLang="zh-CN" sz="1400"/>
              <a:t>prompt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1072515" y="936625"/>
            <a:ext cx="10382885" cy="3927475"/>
          </a:xfrm>
          <a:prstGeom prst="rect">
            <a:avLst/>
          </a:prstGeom>
        </p:spPr>
      </p:pic>
      <p:sp>
        <p:nvSpPr>
          <p:cNvPr id="5" name="文本框 4"/>
          <p:cNvSpPr txBox="1"/>
          <p:nvPr/>
        </p:nvSpPr>
        <p:spPr>
          <a:xfrm>
            <a:off x="1642745" y="5243830"/>
            <a:ext cx="7881620" cy="275590"/>
          </a:xfrm>
          <a:prstGeom prst="rect">
            <a:avLst/>
          </a:prstGeom>
          <a:noFill/>
        </p:spPr>
        <p:txBody>
          <a:bodyPr wrap="square" rtlCol="0">
            <a:spAutoFit/>
          </a:bodyPr>
          <a:p>
            <a:r>
              <a:rPr lang="zh-CN" altLang="en-US" sz="1200"/>
              <a:t>事件部分（实体</a:t>
            </a:r>
            <a:r>
              <a:rPr lang="en-US" altLang="zh-CN" sz="1200"/>
              <a:t>-</a:t>
            </a:r>
            <a:r>
              <a:rPr lang="zh-CN" altLang="en-US" sz="1200"/>
              <a:t>事件</a:t>
            </a:r>
            <a:r>
              <a:rPr lang="en-US" altLang="zh-CN" sz="1200"/>
              <a:t> or </a:t>
            </a:r>
            <a:r>
              <a:rPr lang="zh-CN" altLang="en-US" sz="1200"/>
              <a:t>事件</a:t>
            </a:r>
            <a:r>
              <a:rPr lang="en-US" altLang="zh-CN" sz="1200"/>
              <a:t>-</a:t>
            </a:r>
            <a:r>
              <a:rPr lang="zh-CN" altLang="en-US" sz="1200"/>
              <a:t>事件）抽取效果很差（</a:t>
            </a:r>
            <a:r>
              <a:rPr lang="en-US" altLang="zh-CN" sz="1200"/>
              <a:t>prompt</a:t>
            </a:r>
            <a:r>
              <a:rPr lang="zh-CN" altLang="en-US" sz="1200"/>
              <a:t>中只制定了几种事件关系：之前、之后、因为等等）</a:t>
            </a:r>
            <a:endParaRPr lang="en-US" altLang="zh-CN"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412240" y="745490"/>
            <a:ext cx="9907905" cy="4459605"/>
          </a:xfrm>
          <a:prstGeom prst="rect">
            <a:avLst/>
          </a:prstGeom>
        </p:spPr>
      </p:pic>
      <p:sp>
        <p:nvSpPr>
          <p:cNvPr id="5" name="文本框 4"/>
          <p:cNvSpPr txBox="1"/>
          <p:nvPr/>
        </p:nvSpPr>
        <p:spPr>
          <a:xfrm>
            <a:off x="1189355" y="5672455"/>
            <a:ext cx="9758045" cy="521970"/>
          </a:xfrm>
          <a:prstGeom prst="rect">
            <a:avLst/>
          </a:prstGeom>
          <a:noFill/>
        </p:spPr>
        <p:txBody>
          <a:bodyPr wrap="square" rtlCol="0">
            <a:spAutoFit/>
          </a:bodyPr>
          <a:p>
            <a:r>
              <a:rPr lang="zh-CN" altLang="en-US" sz="1400"/>
              <a:t>从结果来看，</a:t>
            </a:r>
            <a:r>
              <a:rPr lang="en-US" altLang="zh-CN" sz="1400"/>
              <a:t>paper</a:t>
            </a:r>
            <a:r>
              <a:rPr lang="zh-CN" altLang="en-US" sz="1400"/>
              <a:t>中提出的模式模式归纳方法（由</a:t>
            </a:r>
            <a:r>
              <a:rPr lang="en-US" altLang="zh-CN" sz="1400"/>
              <a:t>LLM</a:t>
            </a:r>
            <a:r>
              <a:rPr lang="zh-CN" altLang="en-US" sz="1400"/>
              <a:t>总结出多个概念），不适用于法律文书任务（</a:t>
            </a:r>
            <a:r>
              <a:rPr lang="en-US" altLang="zh-CN" sz="1400"/>
              <a:t>concepts</a:t>
            </a:r>
            <a:r>
              <a:rPr lang="zh-CN" altLang="en-US" sz="1400"/>
              <a:t>同质化严重，并且可能原本的概念就是最合适的）</a:t>
            </a:r>
            <a:r>
              <a:rPr lang="en-US" altLang="zh-CN" sz="1400"/>
              <a:t>,</a:t>
            </a:r>
            <a:r>
              <a:rPr lang="zh-CN" altLang="en-US" sz="1400"/>
              <a:t>可能更适用于</a:t>
            </a:r>
            <a:r>
              <a:rPr lang="en-US" altLang="zh-CN" sz="1400"/>
              <a:t>paper</a:t>
            </a:r>
            <a:r>
              <a:rPr lang="zh-CN" altLang="en-US" sz="1400"/>
              <a:t>中的维基百科等</a:t>
            </a:r>
            <a:r>
              <a:rPr lang="zh-CN" altLang="en-US" sz="1400"/>
              <a:t>数据源的知识图谱</a:t>
            </a:r>
            <a:r>
              <a:rPr lang="zh-CN" altLang="en-US" sz="1400"/>
              <a:t>构建</a:t>
            </a:r>
            <a:endParaRPr lang="zh-CN" altLang="en-US" sz="1400"/>
          </a:p>
        </p:txBody>
      </p:sp>
      <p:sp>
        <p:nvSpPr>
          <p:cNvPr id="6" name="文本框 5"/>
          <p:cNvSpPr txBox="1"/>
          <p:nvPr/>
        </p:nvSpPr>
        <p:spPr>
          <a:xfrm>
            <a:off x="0" y="6205220"/>
            <a:ext cx="11781790" cy="275590"/>
          </a:xfrm>
          <a:prstGeom prst="rect">
            <a:avLst/>
          </a:prstGeom>
          <a:noFill/>
        </p:spPr>
        <p:txBody>
          <a:bodyPr wrap="square" rtlCol="0" anchor="t">
            <a:spAutoFit/>
          </a:bodyPr>
          <a:p>
            <a:r>
              <a:rPr lang="en-US" altLang="zh-CN" sz="1200" i="1">
                <a:sym typeface="+mn-ea"/>
              </a:rPr>
              <a:t>“</a:t>
            </a:r>
            <a:r>
              <a:rPr lang="zh-CN" altLang="en-US" sz="1200" i="1">
                <a:sym typeface="+mn-ea"/>
              </a:rPr>
              <a:t>模式归纳也是利用</a:t>
            </a:r>
            <a:r>
              <a:rPr lang="en-US" altLang="zh-CN" sz="1200" i="1">
                <a:sym typeface="+mn-ea"/>
              </a:rPr>
              <a:t>LLM</a:t>
            </a:r>
            <a:r>
              <a:rPr lang="zh-CN" altLang="en-US" sz="1200" i="1">
                <a:sym typeface="+mn-ea"/>
              </a:rPr>
              <a:t>，对每个元素（实体、关系、事件）用</a:t>
            </a:r>
            <a:r>
              <a:rPr lang="en-US" altLang="zh-CN" sz="1200" i="1">
                <a:sym typeface="+mn-ea"/>
              </a:rPr>
              <a:t>LLM</a:t>
            </a:r>
            <a:r>
              <a:rPr lang="zh-CN" altLang="en-US" sz="1200" i="1">
                <a:sym typeface="+mn-ea"/>
              </a:rPr>
              <a:t>生成至少</a:t>
            </a:r>
            <a:r>
              <a:rPr lang="en-US" altLang="zh-CN" sz="1200" i="1">
                <a:sym typeface="+mn-ea"/>
              </a:rPr>
              <a:t>3</a:t>
            </a:r>
            <a:r>
              <a:rPr lang="zh-CN" altLang="en-US" sz="1200" i="1">
                <a:sym typeface="+mn-ea"/>
              </a:rPr>
              <a:t>个与原始文本</a:t>
            </a:r>
            <a:r>
              <a:rPr lang="zh-CN" altLang="en-US" sz="1200" i="1">
                <a:solidFill>
                  <a:srgbClr val="FF0000"/>
                </a:solidFill>
                <a:sym typeface="+mn-ea"/>
              </a:rPr>
              <a:t>不重复</a:t>
            </a:r>
            <a:r>
              <a:rPr lang="zh-CN" altLang="en-US" sz="1200" i="1">
                <a:sym typeface="+mn-ea"/>
              </a:rPr>
              <a:t>的概念（</a:t>
            </a:r>
            <a:r>
              <a:rPr lang="en-US" altLang="zh-CN" sz="1200" i="1">
                <a:sym typeface="+mn-ea"/>
              </a:rPr>
              <a:t>concept</a:t>
            </a:r>
            <a:r>
              <a:rPr lang="zh-CN" altLang="en-US" sz="1200" i="1">
                <a:sym typeface="+mn-ea"/>
              </a:rPr>
              <a:t>）</a:t>
            </a:r>
            <a:r>
              <a:rPr lang="en-US" altLang="zh-CN" sz="1200" i="1">
                <a:sym typeface="+mn-ea"/>
              </a:rPr>
              <a:t>   </a:t>
            </a:r>
            <a:r>
              <a:rPr lang="zh-CN" altLang="en-US" sz="1200" i="1">
                <a:sym typeface="+mn-ea"/>
              </a:rPr>
              <a:t>所以</a:t>
            </a:r>
            <a:r>
              <a:rPr lang="en-US" altLang="zh-CN" sz="1200" i="1">
                <a:sym typeface="+mn-ea"/>
              </a:rPr>
              <a:t>concept</a:t>
            </a:r>
            <a:r>
              <a:rPr lang="zh-CN" altLang="en-US" sz="1200" i="1">
                <a:sym typeface="+mn-ea"/>
              </a:rPr>
              <a:t>组成了一个概念的集合</a:t>
            </a:r>
            <a:r>
              <a:rPr lang="en-US" altLang="zh-CN" sz="1200" i="1">
                <a:sym typeface="+mn-ea"/>
              </a:rPr>
              <a:t>”</a:t>
            </a:r>
            <a:endParaRPr lang="en-US" altLang="zh-CN" sz="1200" i="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12115" y="884555"/>
            <a:ext cx="8331200" cy="2114550"/>
          </a:xfrm>
          <a:prstGeom prst="rect">
            <a:avLst/>
          </a:prstGeom>
        </p:spPr>
      </p:pic>
      <p:sp>
        <p:nvSpPr>
          <p:cNvPr id="6" name="文本框 5"/>
          <p:cNvSpPr txBox="1"/>
          <p:nvPr/>
        </p:nvSpPr>
        <p:spPr>
          <a:xfrm>
            <a:off x="775335" y="3429000"/>
            <a:ext cx="10508615" cy="1599565"/>
          </a:xfrm>
          <a:prstGeom prst="rect">
            <a:avLst/>
          </a:prstGeom>
          <a:noFill/>
        </p:spPr>
        <p:txBody>
          <a:bodyPr wrap="square" rtlCol="0">
            <a:spAutoFit/>
          </a:bodyPr>
          <a:p>
            <a:endParaRPr lang="en-US" altLang="zh-CN" sz="1400"/>
          </a:p>
          <a:p>
            <a:r>
              <a:rPr lang="en-US" altLang="zh-CN" sz="1400"/>
              <a:t>E5-mistral-7b-instruct</a:t>
            </a:r>
            <a:r>
              <a:rPr lang="zh-CN" altLang="en-US" sz="1400"/>
              <a:t>：微软的</a:t>
            </a:r>
            <a:r>
              <a:rPr lang="en-US" altLang="zh-CN" sz="1400"/>
              <a:t>embedding</a:t>
            </a:r>
            <a:r>
              <a:rPr lang="zh-CN" altLang="en-US" sz="1400"/>
              <a:t>模型。文中指出在对</a:t>
            </a:r>
            <a:r>
              <a:rPr lang="en-US" altLang="zh-CN" sz="1400">
                <a:solidFill>
                  <a:srgbClr val="FF0000"/>
                </a:solidFill>
              </a:rPr>
              <a:t>schema</a:t>
            </a:r>
            <a:r>
              <a:rPr lang="zh-CN" altLang="en-US" sz="1400">
                <a:solidFill>
                  <a:srgbClr val="FF0000"/>
                </a:solidFill>
              </a:rPr>
              <a:t>自动归纳阶段</a:t>
            </a:r>
            <a:r>
              <a:rPr lang="zh-CN" altLang="en-US" sz="1400"/>
              <a:t>直接使用，在</a:t>
            </a:r>
            <a:r>
              <a:rPr lang="en-US" altLang="zh-CN" sz="1400">
                <a:solidFill>
                  <a:srgbClr val="FF0000"/>
                </a:solidFill>
              </a:rPr>
              <a:t>refinement</a:t>
            </a:r>
            <a:r>
              <a:rPr lang="zh-CN" altLang="en-US" sz="1400">
                <a:solidFill>
                  <a:srgbClr val="FF0000"/>
                </a:solidFill>
              </a:rPr>
              <a:t>阶段</a:t>
            </a:r>
            <a:r>
              <a:rPr lang="zh-CN" altLang="en-US" sz="1400"/>
              <a:t>作为</a:t>
            </a:r>
            <a:r>
              <a:rPr lang="en-US" altLang="zh-CN" sz="1400"/>
              <a:t>retriever</a:t>
            </a:r>
            <a:r>
              <a:rPr lang="zh-CN" altLang="en-US" sz="1400"/>
              <a:t>的时候需要在</a:t>
            </a:r>
            <a:r>
              <a:rPr lang="en-US" altLang="zh-CN" sz="1400"/>
              <a:t>TEKGEN</a:t>
            </a:r>
            <a:r>
              <a:rPr lang="zh-CN" altLang="en-US" sz="1400"/>
              <a:t>数据集上进行微调，而且需要用</a:t>
            </a:r>
            <a:r>
              <a:rPr lang="en-US" altLang="zh-CN" sz="1400"/>
              <a:t>GPT3.5-turbo</a:t>
            </a:r>
            <a:r>
              <a:rPr lang="zh-CN" altLang="en-US" sz="1400"/>
              <a:t>对</a:t>
            </a:r>
            <a:r>
              <a:rPr lang="en-US" altLang="zh-CN" sz="1400"/>
              <a:t> 37500</a:t>
            </a:r>
            <a:r>
              <a:rPr lang="zh-CN" altLang="en-US" sz="1400"/>
              <a:t>个样本进行标注（生成</a:t>
            </a:r>
            <a:r>
              <a:rPr lang="en-US" altLang="zh-CN" sz="1400"/>
              <a:t>definition</a:t>
            </a:r>
            <a:r>
              <a:rPr lang="zh-CN" altLang="en-US" sz="1400"/>
              <a:t>）</a:t>
            </a:r>
            <a:endParaRPr lang="zh-CN" altLang="en-US" sz="1400"/>
          </a:p>
          <a:p>
            <a:endParaRPr lang="zh-CN" altLang="en-US" sz="1400"/>
          </a:p>
          <a:p>
            <a:r>
              <a:rPr lang="zh-CN" altLang="en-US" sz="1400"/>
              <a:t>文中使用本地</a:t>
            </a:r>
            <a:r>
              <a:rPr lang="en-US" altLang="zh-CN" sz="1400"/>
              <a:t>7b</a:t>
            </a:r>
            <a:r>
              <a:rPr lang="zh-CN" altLang="en-US" sz="1400"/>
              <a:t>模型的同时也调用了</a:t>
            </a:r>
            <a:r>
              <a:rPr lang="en-US" altLang="zh-CN" sz="1400">
                <a:sym typeface="+mn-ea"/>
              </a:rPr>
              <a:t>GPT3.5-turbo</a:t>
            </a:r>
            <a:r>
              <a:rPr lang="zh-CN" altLang="en-US" sz="1400">
                <a:sym typeface="+mn-ea"/>
              </a:rPr>
              <a:t>，</a:t>
            </a:r>
            <a:r>
              <a:rPr lang="en-US" altLang="zh-CN" sz="1400">
                <a:sym typeface="+mn-ea"/>
              </a:rPr>
              <a:t>eg:</a:t>
            </a:r>
            <a:r>
              <a:rPr lang="zh-CN" altLang="en-US" sz="1400">
                <a:sym typeface="+mn-ea"/>
              </a:rPr>
              <a:t>对</a:t>
            </a:r>
            <a:r>
              <a:rPr lang="en-US" altLang="zh-CN" sz="1400">
                <a:sym typeface="+mn-ea"/>
              </a:rPr>
              <a:t>fintune</a:t>
            </a:r>
            <a:r>
              <a:rPr lang="zh-CN" altLang="en-US" sz="1400">
                <a:sym typeface="+mn-ea"/>
              </a:rPr>
              <a:t>所用的样本进行标注</a:t>
            </a:r>
            <a:r>
              <a:rPr lang="en-US" altLang="zh-CN" sz="1400">
                <a:sym typeface="+mn-ea"/>
              </a:rPr>
              <a:t>  /  </a:t>
            </a:r>
            <a:r>
              <a:rPr lang="zh-CN" altLang="en-US" sz="1400">
                <a:sym typeface="+mn-ea"/>
              </a:rPr>
              <a:t>本地</a:t>
            </a:r>
            <a:r>
              <a:rPr lang="en-US" altLang="zh-CN" sz="1400">
                <a:sym typeface="+mn-ea"/>
              </a:rPr>
              <a:t>7b</a:t>
            </a:r>
            <a:r>
              <a:rPr lang="zh-CN" altLang="en-US" sz="1400">
                <a:sym typeface="+mn-ea"/>
              </a:rPr>
              <a:t>模型对每个</a:t>
            </a:r>
            <a:r>
              <a:rPr lang="en-US" altLang="zh-CN" sz="1400">
                <a:sym typeface="+mn-ea"/>
              </a:rPr>
              <a:t>relation</a:t>
            </a:r>
            <a:r>
              <a:rPr lang="zh-CN" altLang="en-US" sz="1400">
                <a:sym typeface="+mn-ea"/>
              </a:rPr>
              <a:t>生成</a:t>
            </a:r>
            <a:r>
              <a:rPr lang="en-US" altLang="zh-CN" sz="1400">
                <a:sym typeface="+mn-ea"/>
              </a:rPr>
              <a:t>definition</a:t>
            </a:r>
            <a:r>
              <a:rPr lang="zh-CN" altLang="en-US" sz="1400">
                <a:sym typeface="+mn-ea"/>
              </a:rPr>
              <a:t>后调用</a:t>
            </a:r>
            <a:r>
              <a:rPr lang="en-US" altLang="zh-CN" sz="1400">
                <a:sym typeface="+mn-ea"/>
              </a:rPr>
              <a:t>GPT3.5-turbo</a:t>
            </a:r>
            <a:r>
              <a:rPr lang="zh-CN" altLang="en-US" sz="1400">
                <a:sym typeface="+mn-ea"/>
              </a:rPr>
              <a:t>进行确认</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41045" y="3622040"/>
            <a:ext cx="10506075" cy="1645920"/>
          </a:xfrm>
          <a:prstGeom prst="rect">
            <a:avLst/>
          </a:prstGeom>
          <a:noFill/>
        </p:spPr>
        <p:txBody>
          <a:bodyPr wrap="square" rtlCol="0" anchor="t">
            <a:noAutofit/>
          </a:bodyPr>
          <a:p>
            <a:r>
              <a:rPr lang="en-US" altLang="zh-CN" sz="1400"/>
              <a:t>before schema</a:t>
            </a:r>
            <a:r>
              <a:rPr lang="zh-CN" altLang="en-US" sz="1400"/>
              <a:t>自归纳</a:t>
            </a:r>
            <a:r>
              <a:rPr lang="en-US" altLang="zh-CN" sz="1400"/>
              <a:t>:</a:t>
            </a:r>
            <a:endParaRPr lang="en-US" altLang="zh-CN" sz="14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 </a:t>
            </a:r>
            <a:r>
              <a:rPr lang="en-US" altLang="zh-CN" sz="1200">
                <a:solidFill>
                  <a:srgbClr val="FF0000"/>
                </a:solidFill>
              </a:rPr>
              <a:t>'</a:t>
            </a:r>
            <a:r>
              <a:rPr lang="zh-CN" altLang="en-US" sz="1200">
                <a:solidFill>
                  <a:srgbClr val="FF0000"/>
                </a:solidFill>
              </a:rPr>
              <a:t>所属律师事务所</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 [''] ['']</a:t>
            </a:r>
            <a:endParaRPr lang="en-US" altLang="zh-CN" sz="1200"/>
          </a:p>
          <a:p>
            <a:endParaRPr lang="en-US" altLang="zh-CN" sz="1200"/>
          </a:p>
          <a:p>
            <a:endParaRPr lang="en-US" altLang="zh-CN" sz="1200"/>
          </a:p>
          <a:p>
            <a:endParaRPr lang="en-US" altLang="zh-CN" sz="1200"/>
          </a:p>
          <a:p>
            <a:r>
              <a:rPr lang="en-US" altLang="zh-CN" sz="1600"/>
              <a:t>after schema</a:t>
            </a:r>
            <a:r>
              <a:rPr lang="zh-CN" altLang="en-US" sz="1600"/>
              <a:t>自归纳</a:t>
            </a:r>
            <a:r>
              <a:rPr lang="en-US" altLang="zh-CN" sz="1600"/>
              <a:t>: </a:t>
            </a:r>
            <a:endParaRPr lang="en-US" altLang="zh-CN" sz="16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a:t>
            </a:r>
            <a:r>
              <a:rPr lang="en-US" altLang="zh-CN" sz="1200">
                <a:solidFill>
                  <a:srgbClr val="FFFF00"/>
                </a:solidFill>
              </a:rPr>
              <a:t> </a:t>
            </a:r>
            <a:r>
              <a:rPr lang="en-US" altLang="zh-CN" sz="1200">
                <a:solidFill>
                  <a:srgbClr val="FF0000"/>
                </a:solidFill>
              </a:rPr>
              <a:t>'</a:t>
            </a:r>
            <a:r>
              <a:rPr lang="zh-CN" altLang="en-US" sz="1200">
                <a:solidFill>
                  <a:srgbClr val="FF0000"/>
                </a:solidFill>
              </a:rPr>
              <a:t>委托诉讼代理人</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a:t>
            </a:r>
            <a:endParaRPr lang="en-US" altLang="zh-CN" sz="1200"/>
          </a:p>
          <a:p>
            <a:endParaRPr lang="en-US" altLang="zh-CN" sz="1200"/>
          </a:p>
          <a:p>
            <a:r>
              <a:rPr lang="zh-CN" altLang="en-US" sz="1200"/>
              <a:t>只能抽取到前面的部分实体部分，猜测可能是代码自带</a:t>
            </a:r>
            <a:r>
              <a:rPr lang="en-US" altLang="zh-CN" sz="1200"/>
              <a:t>few shot</a:t>
            </a:r>
            <a:r>
              <a:rPr lang="zh-CN" altLang="en-US" sz="1200"/>
              <a:t>导致对这一块的实体抽取还行。</a:t>
            </a:r>
            <a:endParaRPr lang="en-US" altLang="zh-CN" sz="1200"/>
          </a:p>
          <a:p>
            <a:endParaRPr lang="zh-CN" altLang="en-US"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9" name="文本框 8"/>
          <p:cNvSpPr txBox="1"/>
          <p:nvPr/>
        </p:nvSpPr>
        <p:spPr>
          <a:xfrm>
            <a:off x="62230" y="3253740"/>
            <a:ext cx="969010" cy="368300"/>
          </a:xfrm>
          <a:prstGeom prst="rect">
            <a:avLst/>
          </a:prstGeom>
          <a:noFill/>
        </p:spPr>
        <p:txBody>
          <a:bodyPr wrap="square" rtlCol="0">
            <a:spAutoFit/>
          </a:bodyPr>
          <a:p>
            <a:r>
              <a:rPr lang="en-US" altLang="zh-CN"/>
              <a:t>qwen3</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8235950" y="1383665"/>
            <a:ext cx="2919095" cy="3545840"/>
          </a:xfrm>
          <a:prstGeom prst="rect">
            <a:avLst/>
          </a:prstGeom>
          <a:noFill/>
        </p:spPr>
        <p:txBody>
          <a:bodyPr wrap="square" rtlCol="0">
            <a:noAutofit/>
          </a:bodyPr>
          <a:p>
            <a:endParaRPr lang="zh-CN" altLang="en-US"/>
          </a:p>
          <a:p>
            <a:endParaRPr lang="zh-CN" altLang="en-US"/>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的三阶段三元组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stage1: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stage3: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抽取了文中的实体、事件、关系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1155" y="1319530"/>
            <a:ext cx="7430770" cy="452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81050" y="5049520"/>
            <a:ext cx="10506075" cy="1645920"/>
          </a:xfrm>
          <a:prstGeom prst="rect">
            <a:avLst/>
          </a:prstGeom>
          <a:noFill/>
        </p:spPr>
        <p:txBody>
          <a:bodyPr wrap="square" rtlCol="0" anchor="t">
            <a:noAutofit/>
          </a:bodyPr>
          <a:p>
            <a:r>
              <a:rPr lang="en-US" altLang="zh-CN" sz="1200">
                <a:sym typeface="+mn-ea"/>
              </a:rPr>
              <a:t>Mistral-7B-Instruct-v0.3</a:t>
            </a:r>
            <a:endParaRPr lang="en-US" altLang="zh-CN" sz="1200"/>
          </a:p>
          <a:p>
            <a:endParaRPr lang="en-US" altLang="zh-CN" sz="1200"/>
          </a:p>
          <a:p>
            <a:r>
              <a:rPr lang="en-US" altLang="zh-CN" sz="1200"/>
              <a:t>[['</a:t>
            </a:r>
            <a:r>
              <a:rPr lang="zh-CN" altLang="en-US" sz="1200"/>
              <a:t>王亚琴</a:t>
            </a:r>
            <a:r>
              <a:rPr lang="en-US" altLang="zh-CN" sz="1200"/>
              <a:t>', 'birthPlace', 'Karlsruhe'], ['</a:t>
            </a:r>
            <a:r>
              <a:rPr lang="zh-CN" altLang="en-US" sz="1200"/>
              <a:t>王亚琴</a:t>
            </a:r>
            <a:r>
              <a:rPr lang="en-US" altLang="zh-CN" sz="1200"/>
              <a:t>', 'deathPlace', 'Israel'], ['</a:t>
            </a:r>
            <a:r>
              <a:rPr lang="zh-CN" altLang="en-US" sz="1200"/>
              <a:t>王亚琴</a:t>
            </a:r>
            <a:r>
              <a:rPr lang="en-US" altLang="zh-CN" sz="1200"/>
              <a:t>', 'residence', '</a:t>
            </a:r>
            <a:r>
              <a:rPr lang="zh-CN" altLang="en-US" sz="1200"/>
              <a:t>北京市大兴区</a:t>
            </a:r>
            <a:r>
              <a:rPr lang="en-US" altLang="zh-CN" sz="1200"/>
              <a:t>'], ['</a:t>
            </a:r>
            <a:r>
              <a:rPr lang="zh-CN" altLang="en-US" sz="1200"/>
              <a:t>周枫</a:t>
            </a:r>
            <a:r>
              <a:rPr lang="en-US" altLang="zh-CN" sz="1200"/>
              <a:t>', 'profession', '</a:t>
            </a:r>
            <a:r>
              <a:rPr lang="zh-CN" altLang="en-US" sz="1200"/>
              <a:t>律师</a:t>
            </a:r>
            <a:r>
              <a:rPr lang="en-US" altLang="zh-CN" sz="1200"/>
              <a:t>'], ['</a:t>
            </a:r>
            <a:r>
              <a:rPr lang="zh-CN" altLang="en-US" sz="1200"/>
              <a:t>王志安</a:t>
            </a:r>
            <a:r>
              <a:rPr lang="en-US" altLang="zh-CN" sz="1200"/>
              <a:t>', 'profession', '</a:t>
            </a:r>
            <a:r>
              <a:rPr lang="zh-CN" altLang="en-US" sz="1200"/>
              <a:t>律师</a:t>
            </a:r>
            <a:r>
              <a:rPr lang="en-US" altLang="zh-CN" sz="1200"/>
              <a:t>'], ['</a:t>
            </a:r>
            <a:r>
              <a:rPr lang="zh-CN" altLang="en-US" sz="1200"/>
              <a:t>董素纯</a:t>
            </a:r>
            <a:r>
              <a:rPr lang="en-US" altLang="zh-CN" sz="1200"/>
              <a:t>', 'birthPlace', '</a:t>
            </a:r>
            <a:r>
              <a:rPr lang="zh-CN" altLang="en-US" sz="1200"/>
              <a:t>通州区</a:t>
            </a:r>
            <a:r>
              <a:rPr lang="en-US" altLang="zh-CN" sz="1200"/>
              <a:t>'], ['</a:t>
            </a:r>
            <a:r>
              <a:rPr lang="zh-CN" altLang="en-US" sz="1200"/>
              <a:t>董素纯</a:t>
            </a:r>
            <a:r>
              <a:rPr lang="en-US" altLang="zh-CN" sz="1200"/>
              <a:t>', 'residence', '</a:t>
            </a:r>
            <a:r>
              <a:rPr lang="zh-CN" altLang="en-US" sz="1200"/>
              <a:t>北京市通州区</a:t>
            </a:r>
            <a:r>
              <a:rPr lang="en-US" altLang="zh-CN" sz="1200"/>
              <a:t>'], ['</a:t>
            </a:r>
            <a:r>
              <a:rPr lang="zh-CN" altLang="en-US" sz="1200"/>
              <a:t>王亚琴</a:t>
            </a:r>
            <a:r>
              <a:rPr lang="en-US" altLang="zh-CN" sz="1200"/>
              <a:t>', 'relationship', '</a:t>
            </a:r>
            <a:r>
              <a:rPr lang="zh-CN" altLang="en-US" sz="1200"/>
              <a:t>夫妻</a:t>
            </a:r>
            <a:r>
              <a:rPr lang="en-US" altLang="zh-CN" sz="1200"/>
              <a:t>'], ['</a:t>
            </a:r>
            <a:r>
              <a:rPr lang="zh-CN" altLang="en-US" sz="1200"/>
              <a:t>董济波</a:t>
            </a:r>
            <a:r>
              <a:rPr lang="en-US" altLang="zh-CN" sz="1200"/>
              <a:t>', 'relationship', '</a:t>
            </a:r>
            <a:r>
              <a:rPr lang="zh-CN" altLang="en-US" sz="1200"/>
              <a:t>夫</a:t>
            </a:r>
            <a:r>
              <a:rPr lang="en-US" altLang="zh-CN" sz="1200"/>
              <a:t>'], ['</a:t>
            </a:r>
            <a:r>
              <a:rPr lang="zh-CN" altLang="en-US" sz="1200"/>
              <a:t>董清波</a:t>
            </a:r>
            <a:r>
              <a:rPr lang="en-US" altLang="zh-CN" sz="1200"/>
              <a:t>', 'relationship', '</a:t>
            </a:r>
            <a:r>
              <a:rPr lang="zh-CN" altLang="en-US" sz="1200"/>
              <a:t>董素纯的父</a:t>
            </a:r>
            <a:r>
              <a:rPr lang="en-US" altLang="zh-CN" sz="1200"/>
              <a:t>'], ['</a:t>
            </a:r>
            <a:r>
              <a:rPr lang="zh-CN" altLang="en-US" sz="1200"/>
              <a:t>孙淑玲</a:t>
            </a:r>
            <a:r>
              <a:rPr lang="en-US" altLang="zh-CN" sz="1200"/>
              <a:t>', 'relationship', '</a:t>
            </a:r>
            <a:r>
              <a:rPr lang="zh-CN" altLang="en-US" sz="1200"/>
              <a:t>董素纯的母</a:t>
            </a:r>
            <a:r>
              <a:rPr lang="en-US" altLang="zh-CN" sz="1200"/>
              <a:t>'], ['</a:t>
            </a:r>
            <a:r>
              <a:rPr lang="zh-CN" altLang="en-US" sz="1200"/>
              <a:t>王亚琴</a:t>
            </a:r>
            <a:r>
              <a:rPr lang="en-US" altLang="zh-CN" sz="1200"/>
              <a:t>', 'action', '</a:t>
            </a:r>
            <a:r>
              <a:rPr lang="zh-CN" altLang="en-US" sz="1200"/>
              <a:t>起诉</a:t>
            </a:r>
            <a:r>
              <a:rPr lang="en-US" altLang="zh-CN" sz="1200"/>
              <a:t>'], ['</a:t>
            </a:r>
            <a:r>
              <a:rPr lang="zh-CN" altLang="en-US" sz="1200"/>
              <a:t>董素纯</a:t>
            </a:r>
            <a:r>
              <a:rPr lang="en-US" altLang="zh-CN" sz="1200"/>
              <a:t>', 'action', '</a:t>
            </a:r>
            <a:r>
              <a:rPr lang="zh-CN" altLang="en-US" sz="1200"/>
              <a:t>拒绝签收通知书</a:t>
            </a:r>
            <a:r>
              <a:rPr lang="en-US" altLang="zh-CN" sz="1200"/>
              <a:t>'], ['</a:t>
            </a:r>
            <a:r>
              <a:rPr lang="zh-CN" altLang="en-US" sz="1200"/>
              <a:t>王亚琴</a:t>
            </a:r>
            <a:r>
              <a:rPr lang="en-US" altLang="zh-CN" sz="1200"/>
              <a:t>', 'request', '</a:t>
            </a:r>
            <a:r>
              <a:rPr lang="zh-CN" altLang="en-US" sz="1200"/>
              <a:t>解除收养关系</a:t>
            </a:r>
            <a:r>
              <a:rPr lang="en-US" altLang="zh-CN" sz="1200"/>
              <a:t>']]</a:t>
            </a:r>
            <a:endParaRPr lang="en-US" altLang="zh-CN"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5" name="文本框 4"/>
          <p:cNvSpPr txBox="1"/>
          <p:nvPr/>
        </p:nvSpPr>
        <p:spPr>
          <a:xfrm>
            <a:off x="781050" y="3563620"/>
            <a:ext cx="10342245" cy="1383665"/>
          </a:xfrm>
          <a:prstGeom prst="rect">
            <a:avLst/>
          </a:prstGeom>
          <a:noFill/>
        </p:spPr>
        <p:txBody>
          <a:bodyPr wrap="square" rtlCol="0" anchor="t">
            <a:spAutoFit/>
          </a:bodyPr>
          <a:p>
            <a:r>
              <a:rPr lang="en-US" altLang="zh-CN" sz="1200">
                <a:sym typeface="+mn-ea"/>
              </a:rPr>
              <a:t>qwen3  vs </a:t>
            </a:r>
            <a:r>
              <a:rPr lang="en-US" altLang="zh-CN" sz="1200">
                <a:sym typeface="+mn-ea"/>
              </a:rPr>
              <a:t>Mistral-7B-Instruct-v0.3(paper</a:t>
            </a:r>
            <a:r>
              <a:rPr lang="zh-CN" altLang="en-US" sz="1200">
                <a:sym typeface="+mn-ea"/>
              </a:rPr>
              <a:t>中使用的模型</a:t>
            </a:r>
            <a:r>
              <a:rPr lang="en-US" altLang="zh-CN" sz="1200">
                <a:sym typeface="+mn-ea"/>
              </a:rPr>
              <a:t>)</a:t>
            </a:r>
            <a:endParaRPr lang="en-US" altLang="zh-CN" sz="1200"/>
          </a:p>
          <a:p>
            <a:endParaRPr lang="en-US" altLang="zh-CN" sz="1200">
              <a:sym typeface="+mn-ea"/>
            </a:endParaRPr>
          </a:p>
          <a:p>
            <a:r>
              <a:rPr lang="en-US" altLang="zh-CN" sz="1200">
                <a:sym typeface="+mn-ea"/>
              </a:rPr>
              <a:t>qwen3</a:t>
            </a:r>
            <a:endParaRPr lang="en-US" altLang="zh-CN" sz="1200">
              <a:sym typeface="+mn-ea"/>
            </a:endParaRPr>
          </a:p>
          <a:p>
            <a:r>
              <a:rPr lang="en-US" altLang="zh-CN" sz="1200">
                <a:sym typeface="+mn-ea"/>
              </a:rPr>
              <a:t>[['</a:t>
            </a:r>
            <a:r>
              <a:rPr lang="zh-CN" altLang="en-US" sz="1200">
                <a:sym typeface="+mn-ea"/>
              </a:rPr>
              <a:t>北京市大兴区人民法院</a:t>
            </a:r>
            <a:r>
              <a:rPr lang="en-US" altLang="zh-CN" sz="1200">
                <a:sym typeface="+mn-ea"/>
              </a:rPr>
              <a:t>', '</a:t>
            </a:r>
            <a:r>
              <a:rPr lang="zh-CN" altLang="en-US" sz="1200">
                <a:sym typeface="+mn-ea"/>
              </a:rPr>
              <a:t>判决书编号</a:t>
            </a:r>
            <a:r>
              <a:rPr lang="en-US" altLang="zh-CN" sz="1200">
                <a:sym typeface="+mn-ea"/>
              </a:rPr>
              <a:t>', '</a:t>
            </a:r>
            <a:r>
              <a:rPr lang="zh-CN" altLang="en-US" sz="1200">
                <a:sym typeface="+mn-ea"/>
              </a:rPr>
              <a:t>（</a:t>
            </a:r>
            <a:r>
              <a:rPr lang="en-US" altLang="zh-CN" sz="1200">
                <a:sym typeface="+mn-ea"/>
              </a:rPr>
              <a:t>2022</a:t>
            </a:r>
            <a:r>
              <a:rPr lang="zh-CN" altLang="en-US" sz="1200">
                <a:sym typeface="+mn-ea"/>
              </a:rPr>
              <a:t>）京</a:t>
            </a:r>
            <a:r>
              <a:rPr lang="en-US" altLang="zh-CN" sz="1200">
                <a:sym typeface="+mn-ea"/>
              </a:rPr>
              <a:t>0115</a:t>
            </a:r>
            <a:r>
              <a:rPr lang="zh-CN" altLang="en-US" sz="1200">
                <a:sym typeface="+mn-ea"/>
              </a:rPr>
              <a:t>民初</a:t>
            </a:r>
            <a:r>
              <a:rPr lang="en-US" altLang="zh-CN" sz="1200">
                <a:sym typeface="+mn-ea"/>
              </a:rPr>
              <a:t>669</a:t>
            </a:r>
            <a:r>
              <a:rPr lang="zh-CN" altLang="en-US" sz="1200">
                <a:sym typeface="+mn-ea"/>
              </a:rPr>
              <a:t>号</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出生日期</a:t>
            </a:r>
            <a:r>
              <a:rPr lang="en-US" altLang="zh-CN" sz="1200">
                <a:sym typeface="+mn-ea"/>
              </a:rPr>
              <a:t>', '1941</a:t>
            </a:r>
            <a:r>
              <a:rPr lang="zh-CN" altLang="en-US" sz="1200">
                <a:sym typeface="+mn-ea"/>
              </a:rPr>
              <a:t>年</a:t>
            </a:r>
            <a:r>
              <a:rPr lang="en-US" altLang="zh-CN" sz="1200">
                <a:sym typeface="+mn-ea"/>
              </a:rPr>
              <a:t>5</a:t>
            </a:r>
            <a:r>
              <a:rPr lang="zh-CN" altLang="en-US" sz="1200">
                <a:sym typeface="+mn-ea"/>
              </a:rPr>
              <a:t>月</a:t>
            </a:r>
            <a:r>
              <a:rPr lang="en-US" altLang="zh-CN" sz="1200">
                <a:sym typeface="+mn-ea"/>
              </a:rPr>
              <a:t>23</a:t>
            </a:r>
            <a:r>
              <a:rPr lang="zh-CN" altLang="en-US" sz="1200">
                <a:sym typeface="+mn-ea"/>
              </a:rPr>
              <a:t>日</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王亚琴</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北京市大兴区</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周枫</a:t>
            </a:r>
            <a:r>
              <a:rPr lang="en-US" altLang="zh-CN" sz="1200">
                <a:sym typeface="+mn-ea"/>
              </a:rPr>
              <a:t>'], ['</a:t>
            </a:r>
            <a:r>
              <a:rPr lang="zh-CN" altLang="en-US" sz="1200">
                <a:sym typeface="+mn-ea"/>
              </a:rPr>
              <a:t>周枫</a:t>
            </a:r>
            <a:r>
              <a:rPr lang="en-US" altLang="zh-CN" sz="1200">
                <a:sym typeface="+mn-ea"/>
              </a:rPr>
              <a:t>',</a:t>
            </a:r>
            <a:r>
              <a:rPr lang="en-US" altLang="zh-CN" sz="1200">
                <a:solidFill>
                  <a:srgbClr val="FFFF00"/>
                </a:solidFill>
                <a:sym typeface="+mn-ea"/>
              </a:rPr>
              <a:t> </a:t>
            </a:r>
            <a:r>
              <a:rPr lang="en-US" altLang="zh-CN" sz="1200">
                <a:solidFill>
                  <a:srgbClr val="FF0000"/>
                </a:solidFill>
                <a:sym typeface="+mn-ea"/>
              </a:rPr>
              <a:t>'</a:t>
            </a:r>
            <a:r>
              <a:rPr lang="zh-CN" altLang="en-US" sz="1200">
                <a:solidFill>
                  <a:srgbClr val="FF0000"/>
                </a:solidFill>
                <a:sym typeface="+mn-ea"/>
              </a:rPr>
              <a:t>委托诉讼代理人</a:t>
            </a:r>
            <a:r>
              <a:rPr lang="en-US" altLang="zh-CN" sz="1200">
                <a:solidFill>
                  <a:srgbClr val="FF0000"/>
                </a:solidFill>
                <a:sym typeface="+mn-ea"/>
              </a:rPr>
              <a:t>'</a:t>
            </a:r>
            <a:r>
              <a:rPr lang="en-US" altLang="zh-CN" sz="1200">
                <a:sym typeface="+mn-ea"/>
              </a:rPr>
              <a:t>, '</a:t>
            </a:r>
            <a:r>
              <a:rPr lang="zh-CN" altLang="en-US" sz="1200">
                <a:sym typeface="+mn-ea"/>
              </a:rPr>
              <a:t>北京市威正律师事务所</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出生日期</a:t>
            </a:r>
            <a:r>
              <a:rPr lang="en-US" altLang="zh-CN" sz="1200">
                <a:sym typeface="+mn-ea"/>
              </a:rPr>
              <a:t>', '1962</a:t>
            </a:r>
            <a:r>
              <a:rPr lang="zh-CN" altLang="en-US" sz="1200">
                <a:sym typeface="+mn-ea"/>
              </a:rPr>
              <a:t>年</a:t>
            </a:r>
            <a:r>
              <a:rPr lang="en-US" altLang="zh-CN" sz="1200">
                <a:sym typeface="+mn-ea"/>
              </a:rPr>
              <a:t>12</a:t>
            </a:r>
            <a:r>
              <a:rPr lang="zh-CN" altLang="en-US" sz="1200">
                <a:sym typeface="+mn-ea"/>
              </a:rPr>
              <a:t>月</a:t>
            </a:r>
            <a:r>
              <a:rPr lang="en-US" altLang="zh-CN" sz="1200">
                <a:sym typeface="+mn-ea"/>
              </a:rPr>
              <a:t>8</a:t>
            </a:r>
            <a:r>
              <a:rPr lang="zh-CN" altLang="en-US" sz="1200">
                <a:sym typeface="+mn-ea"/>
              </a:rPr>
              <a:t>日</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董素纯</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北京市通州区</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王志安</a:t>
            </a:r>
            <a:r>
              <a:rPr lang="en-US" altLang="zh-CN" sz="1200">
                <a:sym typeface="+mn-ea"/>
              </a:rPr>
              <a:t>'], ['</a:t>
            </a:r>
            <a:r>
              <a:rPr lang="zh-CN" altLang="en-US" sz="1200">
                <a:sym typeface="+mn-ea"/>
              </a:rPr>
              <a:t>王志安</a:t>
            </a:r>
            <a:r>
              <a:rPr lang="en-US" altLang="zh-CN" sz="1200">
                <a:sym typeface="+mn-ea"/>
              </a:rPr>
              <a:t>', '</a:t>
            </a:r>
            <a:r>
              <a:rPr lang="zh-CN" altLang="en-US" sz="1200">
                <a:sym typeface="+mn-ea"/>
              </a:rPr>
              <a:t>配偶</a:t>
            </a:r>
            <a:r>
              <a:rPr lang="en-US" altLang="zh-CN" sz="1200">
                <a:sym typeface="+mn-ea"/>
              </a:rPr>
              <a:t>', '</a:t>
            </a:r>
            <a:r>
              <a:rPr lang="zh-CN" altLang="en-US" sz="1200">
                <a:sym typeface="+mn-ea"/>
              </a:rPr>
              <a:t>董素纯</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性别</a:t>
            </a:r>
            <a:r>
              <a:rPr lang="en-US" altLang="zh-CN" sz="1200">
                <a:sym typeface="+mn-ea"/>
              </a:rPr>
              <a:t>', '</a:t>
            </a:r>
            <a:r>
              <a:rPr lang="zh-CN" altLang="en-US" sz="1200">
                <a:sym typeface="+mn-ea"/>
              </a:rPr>
              <a:t>男</a:t>
            </a:r>
            <a:r>
              <a:rPr lang="en-US" altLang="zh-CN" sz="1200">
                <a:sym typeface="+mn-ea"/>
              </a:rPr>
              <a:t>'], ['</a:t>
            </a:r>
            <a:r>
              <a:rPr lang="zh-CN" altLang="en-US" sz="1200">
                <a:sym typeface="+mn-ea"/>
              </a:rPr>
              <a:t>王志安</a:t>
            </a:r>
            <a:r>
              <a:rPr lang="en-US" altLang="zh-CN" sz="1200">
                <a:sym typeface="+mn-ea"/>
              </a:rPr>
              <a:t>', '</a:t>
            </a:r>
            <a:r>
              <a:rPr lang="zh-CN" altLang="en-US" sz="1200">
                <a:sym typeface="+mn-ea"/>
              </a:rPr>
              <a:t>出生日期</a:t>
            </a:r>
            <a:r>
              <a:rPr lang="en-US" altLang="zh-CN" sz="1200">
                <a:sym typeface="+mn-ea"/>
              </a:rPr>
              <a:t>', '1956</a:t>
            </a:r>
            <a:r>
              <a:rPr lang="zh-CN" altLang="en-US" sz="1200">
                <a:sym typeface="+mn-ea"/>
              </a:rPr>
              <a:t>年</a:t>
            </a:r>
            <a:r>
              <a:rPr lang="en-US" altLang="zh-CN" sz="1200">
                <a:sym typeface="+mn-ea"/>
              </a:rPr>
              <a:t>1</a:t>
            </a:r>
            <a:r>
              <a:rPr lang="zh-CN" altLang="en-US" sz="1200">
                <a:sym typeface="+mn-ea"/>
              </a:rPr>
              <a:t>月</a:t>
            </a:r>
            <a:r>
              <a:rPr lang="en-US" altLang="zh-CN" sz="1200">
                <a:sym typeface="+mn-ea"/>
              </a:rPr>
              <a:t>18</a:t>
            </a:r>
            <a:r>
              <a:rPr lang="zh-CN" altLang="en-US" sz="1200">
                <a:sym typeface="+mn-ea"/>
              </a:rPr>
              <a:t>日</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民族</a:t>
            </a:r>
            <a:r>
              <a:rPr lang="en-US" altLang="zh-CN" sz="1200">
                <a:sym typeface="+mn-ea"/>
              </a:rPr>
              <a:t>', '</a:t>
            </a:r>
            <a:r>
              <a:rPr lang="zh-CN" altLang="en-US" sz="1200">
                <a:sym typeface="+mn-ea"/>
              </a:rPr>
              <a:t>回族</a:t>
            </a:r>
            <a:r>
              <a:rPr lang="en-US" altLang="zh-CN" sz="1200">
                <a:sym typeface="+mn-ea"/>
              </a:rPr>
              <a:t>']]</a:t>
            </a:r>
            <a:endParaRPr lang="en-US" altLang="zh-CN"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EDC</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0" name="图片 9"/>
          <p:cNvPicPr>
            <a:picLocks noChangeAspect="1"/>
          </p:cNvPicPr>
          <p:nvPr/>
        </p:nvPicPr>
        <p:blipFill>
          <a:blip r:embed="rId1"/>
          <a:stretch>
            <a:fillRect/>
          </a:stretch>
        </p:blipFill>
        <p:spPr>
          <a:xfrm>
            <a:off x="3393440" y="800735"/>
            <a:ext cx="6459855" cy="2630170"/>
          </a:xfrm>
          <a:prstGeom prst="rect">
            <a:avLst/>
          </a:prstGeom>
        </p:spPr>
      </p:pic>
      <p:pic>
        <p:nvPicPr>
          <p:cNvPr id="4" name="图片 3"/>
          <p:cNvPicPr>
            <a:picLocks noChangeAspect="1"/>
          </p:cNvPicPr>
          <p:nvPr/>
        </p:nvPicPr>
        <p:blipFill>
          <a:blip r:embed="rId2"/>
          <a:stretch>
            <a:fillRect/>
          </a:stretch>
        </p:blipFill>
        <p:spPr>
          <a:xfrm>
            <a:off x="2546350" y="4030345"/>
            <a:ext cx="9645650" cy="1454150"/>
          </a:xfrm>
          <a:prstGeom prst="rect">
            <a:avLst/>
          </a:prstGeom>
        </p:spPr>
      </p:pic>
      <p:sp>
        <p:nvSpPr>
          <p:cNvPr id="6" name="文本框 5"/>
          <p:cNvSpPr txBox="1"/>
          <p:nvPr/>
        </p:nvSpPr>
        <p:spPr>
          <a:xfrm>
            <a:off x="0" y="1440180"/>
            <a:ext cx="3293110" cy="521970"/>
          </a:xfrm>
          <a:prstGeom prst="rect">
            <a:avLst/>
          </a:prstGeom>
          <a:noFill/>
        </p:spPr>
        <p:txBody>
          <a:bodyPr wrap="square" rtlCol="0">
            <a:spAutoFit/>
          </a:bodyPr>
          <a:p>
            <a:r>
              <a:rPr lang="en-US" altLang="zh-CN" sz="1400"/>
              <a:t>fig1. template</a:t>
            </a:r>
            <a:r>
              <a:rPr lang="zh-CN" altLang="en-US" sz="1400"/>
              <a:t>中的</a:t>
            </a:r>
            <a:r>
              <a:rPr lang="en-US" altLang="zh-CN" sz="1400"/>
              <a:t>example</a:t>
            </a:r>
            <a:r>
              <a:rPr lang="zh-CN" altLang="en-US" sz="1400"/>
              <a:t>示例，后续尝试自己手动标几个作为</a:t>
            </a:r>
            <a:r>
              <a:rPr lang="en-US" altLang="zh-CN" sz="1400"/>
              <a:t>few shot</a:t>
            </a:r>
            <a:r>
              <a:rPr lang="zh-CN" altLang="en-US" sz="1400"/>
              <a:t>？</a:t>
            </a:r>
            <a:endParaRPr lang="zh-CN" altLang="en-US" sz="1400"/>
          </a:p>
        </p:txBody>
      </p:sp>
      <p:sp>
        <p:nvSpPr>
          <p:cNvPr id="7" name="文本框 6"/>
          <p:cNvSpPr txBox="1"/>
          <p:nvPr/>
        </p:nvSpPr>
        <p:spPr>
          <a:xfrm>
            <a:off x="0" y="4496435"/>
            <a:ext cx="2546985" cy="521970"/>
          </a:xfrm>
          <a:prstGeom prst="rect">
            <a:avLst/>
          </a:prstGeom>
          <a:noFill/>
        </p:spPr>
        <p:txBody>
          <a:bodyPr wrap="square" rtlCol="0">
            <a:spAutoFit/>
          </a:bodyPr>
          <a:p>
            <a:r>
              <a:rPr lang="en-US" altLang="zh-CN" sz="1400"/>
              <a:t>fig2. qwen3</a:t>
            </a:r>
            <a:r>
              <a:rPr lang="zh-CN" altLang="en-US" sz="1400"/>
              <a:t>针对</a:t>
            </a:r>
            <a:r>
              <a:rPr lang="en-US" altLang="zh-CN" sz="1400"/>
              <a:t>relations</a:t>
            </a:r>
            <a:r>
              <a:rPr lang="zh-CN" altLang="en-US" sz="1400"/>
              <a:t>自动生成的</a:t>
            </a:r>
            <a:r>
              <a:rPr lang="en-US" altLang="zh-CN" sz="1400"/>
              <a:t>definitions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KARMA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KARMA</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多</a:t>
            </a:r>
            <a:r>
              <a:rPr lang="en-US" altLang="zh-CN" b="0" i="0">
                <a:solidFill>
                  <a:srgbClr val="00997F"/>
                </a:solidFill>
                <a:latin typeface="微软雅黑" panose="020B0503020204020204" pitchFamily="34" charset="-122"/>
                <a:ea typeface="微软雅黑" panose="020B0503020204020204" pitchFamily="34" charset="-122"/>
              </a:rPr>
              <a:t>agent</a:t>
            </a:r>
            <a:r>
              <a:rPr lang="zh-CN" altLang="en-US" b="0" i="0">
                <a:solidFill>
                  <a:srgbClr val="00997F"/>
                </a:solidFill>
                <a:latin typeface="微软雅黑" panose="020B0503020204020204" pitchFamily="34" charset="-122"/>
                <a:ea typeface="微软雅黑" panose="020B0503020204020204" pitchFamily="34" charset="-122"/>
              </a:rPr>
              <a:t>协作的知识图谱扩充</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北大</a:t>
            </a:r>
            <a:r>
              <a:rPr lang="en-US" altLang="zh-CN" sz="1600" b="0" i="0">
                <a:solidFill>
                  <a:schemeClr val="tx1"/>
                </a:solidFill>
                <a:latin typeface="微软雅黑" panose="020B0503020204020204" pitchFamily="34" charset="-122"/>
                <a:ea typeface="微软雅黑" panose="020B0503020204020204" pitchFamily="34" charset="-122"/>
              </a:rPr>
              <a:t> 2025.2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KARMA:Leveraging Multi-Agent LLMs for Automated Knowledge Graph Enrichment</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6" name="图片 5"/>
          <p:cNvPicPr>
            <a:picLocks noChangeAspect="1"/>
          </p:cNvPicPr>
          <p:nvPr/>
        </p:nvPicPr>
        <p:blipFill>
          <a:blip r:embed="rId1"/>
          <a:stretch>
            <a:fillRect/>
          </a:stretch>
        </p:blipFill>
        <p:spPr>
          <a:xfrm>
            <a:off x="491490" y="1452245"/>
            <a:ext cx="7321550" cy="4940300"/>
          </a:xfrm>
          <a:prstGeom prst="rect">
            <a:avLst/>
          </a:prstGeom>
        </p:spPr>
      </p:pic>
      <p:sp>
        <p:nvSpPr>
          <p:cNvPr id="8" name="文本框 7"/>
          <p:cNvSpPr txBox="1"/>
          <p:nvPr/>
        </p:nvSpPr>
        <p:spPr>
          <a:xfrm>
            <a:off x="7959090" y="2332990"/>
            <a:ext cx="2981960" cy="521970"/>
          </a:xfrm>
          <a:prstGeom prst="rect">
            <a:avLst/>
          </a:prstGeom>
          <a:noFill/>
        </p:spPr>
        <p:txBody>
          <a:bodyPr wrap="square" rtlCol="0">
            <a:spAutoFit/>
          </a:bodyPr>
          <a:p>
            <a:r>
              <a:rPr lang="en-US" altLang="zh-CN" sz="1400"/>
              <a:t>8</a:t>
            </a:r>
            <a:r>
              <a:rPr lang="zh-CN" altLang="en-US" sz="1400"/>
              <a:t>个</a:t>
            </a:r>
            <a:r>
              <a:rPr lang="en-US" altLang="zh-CN" sz="1400"/>
              <a:t>agent</a:t>
            </a:r>
            <a:r>
              <a:rPr lang="zh-CN" altLang="en-US" sz="1400"/>
              <a:t>协作进行完成从文本解析到知识图谱扩充全流程</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51180" y="1646555"/>
            <a:ext cx="3689350" cy="2832100"/>
          </a:xfrm>
          <a:prstGeom prst="rect">
            <a:avLst/>
          </a:prstGeom>
        </p:spPr>
      </p:pic>
      <p:pic>
        <p:nvPicPr>
          <p:cNvPr id="5" name="图片 4"/>
          <p:cNvPicPr>
            <a:picLocks noChangeAspect="1"/>
          </p:cNvPicPr>
          <p:nvPr/>
        </p:nvPicPr>
        <p:blipFill>
          <a:blip r:embed="rId2"/>
          <a:stretch>
            <a:fillRect/>
          </a:stretch>
        </p:blipFill>
        <p:spPr>
          <a:xfrm>
            <a:off x="4375785" y="1646555"/>
            <a:ext cx="3439795" cy="2823210"/>
          </a:xfrm>
          <a:prstGeom prst="rect">
            <a:avLst/>
          </a:prstGeom>
        </p:spPr>
      </p:pic>
      <p:pic>
        <p:nvPicPr>
          <p:cNvPr id="7" name="图片 6"/>
          <p:cNvPicPr>
            <a:picLocks noChangeAspect="1"/>
          </p:cNvPicPr>
          <p:nvPr/>
        </p:nvPicPr>
        <p:blipFill>
          <a:blip r:embed="rId3"/>
          <a:stretch>
            <a:fillRect/>
          </a:stretch>
        </p:blipFill>
        <p:spPr>
          <a:xfrm>
            <a:off x="7815580" y="1646555"/>
            <a:ext cx="3733800" cy="2400300"/>
          </a:xfrm>
          <a:prstGeom prst="rect">
            <a:avLst/>
          </a:prstGeom>
        </p:spPr>
      </p:pic>
      <p:sp>
        <p:nvSpPr>
          <p:cNvPr id="8" name="文本框 7"/>
          <p:cNvSpPr txBox="1"/>
          <p:nvPr/>
        </p:nvSpPr>
        <p:spPr>
          <a:xfrm>
            <a:off x="613410" y="4688840"/>
            <a:ext cx="2818765" cy="33718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agent1:</a:t>
            </a:r>
            <a:r>
              <a:rPr lang="zh-CN" altLang="en-US" sz="1200"/>
              <a:t>文本解析</a:t>
            </a:r>
            <a:endParaRPr lang="zh-CN" altLang="en-US" sz="1200"/>
          </a:p>
        </p:txBody>
      </p:sp>
      <p:sp>
        <p:nvSpPr>
          <p:cNvPr id="9" name="文本框 8"/>
          <p:cNvSpPr txBox="1"/>
          <p:nvPr/>
        </p:nvSpPr>
        <p:spPr>
          <a:xfrm>
            <a:off x="4145915" y="4688840"/>
            <a:ext cx="3388360"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agent2:</a:t>
            </a:r>
            <a:r>
              <a:rPr lang="zh-CN" altLang="en-US" sz="1200"/>
              <a:t>文本解析(对文本分段，并用LLM判决与</a:t>
            </a:r>
            <a:r>
              <a:rPr lang="zh-CN" altLang="en-US" sz="1200" i="1">
                <a:solidFill>
                  <a:srgbClr val="FF0000"/>
                </a:solidFill>
              </a:rPr>
              <a:t>现有的图的相关系数</a:t>
            </a:r>
            <a:r>
              <a:rPr lang="zh-CN" altLang="en-US" sz="1200"/>
              <a:t>，将不相关的片段舍弃)</a:t>
            </a:r>
            <a:endParaRPr lang="zh-CN" altLang="en-US" sz="1200"/>
          </a:p>
          <a:p>
            <a:endParaRPr lang="zh-CN" altLang="en-US" sz="1200"/>
          </a:p>
          <a:p>
            <a:r>
              <a:rPr lang="zh-CN" altLang="en-US" sz="1200"/>
              <a:t>如何分段？如何计算相似度？</a:t>
            </a:r>
            <a:endParaRPr lang="zh-CN" altLang="en-US" sz="1200"/>
          </a:p>
        </p:txBody>
      </p:sp>
      <p:sp>
        <p:nvSpPr>
          <p:cNvPr id="10" name="文本框 9"/>
          <p:cNvSpPr txBox="1"/>
          <p:nvPr/>
        </p:nvSpPr>
        <p:spPr>
          <a:xfrm>
            <a:off x="8040370" y="4688840"/>
            <a:ext cx="3388360" cy="706755"/>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agent3:</a:t>
            </a:r>
            <a:r>
              <a:rPr lang="zh-CN" altLang="en-US" sz="1200"/>
              <a:t>片段总结，将分好的片段进行总结，并将总结的摘要作为prompt分发到对应片段的信息抽取保留关键实体、关系、</a:t>
            </a:r>
            <a:r>
              <a:rPr lang="zh-CN" altLang="en-US" sz="1200"/>
              <a:t>领域专有名词</a:t>
            </a:r>
            <a:endParaRPr lang="zh-CN" altLang="en-US" sz="1200"/>
          </a:p>
        </p:txBody>
      </p:sp>
      <p:cxnSp>
        <p:nvCxnSpPr>
          <p:cNvPr id="11" name="直接箭头连接符 10"/>
          <p:cNvCxnSpPr/>
          <p:nvPr/>
        </p:nvCxnSpPr>
        <p:spPr>
          <a:xfrm flipV="1">
            <a:off x="3486785" y="5126990"/>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517130" y="513397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6812280" y="716915"/>
            <a:ext cx="4770120" cy="3237230"/>
          </a:xfrm>
          <a:prstGeom prst="rect">
            <a:avLst/>
          </a:prstGeom>
        </p:spPr>
      </p:pic>
      <p:pic>
        <p:nvPicPr>
          <p:cNvPr id="13" name="图片 12"/>
          <p:cNvPicPr>
            <a:picLocks noChangeAspect="1"/>
          </p:cNvPicPr>
          <p:nvPr/>
        </p:nvPicPr>
        <p:blipFill>
          <a:blip r:embed="rId2"/>
          <a:stretch>
            <a:fillRect/>
          </a:stretch>
        </p:blipFill>
        <p:spPr>
          <a:xfrm>
            <a:off x="211455" y="1204595"/>
            <a:ext cx="6414770" cy="2105025"/>
          </a:xfrm>
          <a:prstGeom prst="rect">
            <a:avLst/>
          </a:prstGeom>
        </p:spPr>
      </p:pic>
      <p:sp>
        <p:nvSpPr>
          <p:cNvPr id="15" name="文本框 14"/>
          <p:cNvSpPr txBox="1"/>
          <p:nvPr/>
        </p:nvSpPr>
        <p:spPr>
          <a:xfrm>
            <a:off x="621665" y="3821430"/>
            <a:ext cx="4852035" cy="521970"/>
          </a:xfrm>
          <a:prstGeom prst="rect">
            <a:avLst/>
          </a:prstGeom>
          <a:noFill/>
        </p:spPr>
        <p:txBody>
          <a:bodyPr wrap="square" rtlCol="0">
            <a:spAutoFit/>
          </a:bodyPr>
          <a:p>
            <a:r>
              <a:rPr lang="en-US" altLang="zh-CN" sz="1400"/>
              <a:t>Q1.</a:t>
            </a:r>
            <a:r>
              <a:rPr lang="zh-CN" altLang="en-US" sz="1400"/>
              <a:t>分段策略：只适用于</a:t>
            </a:r>
            <a:r>
              <a:rPr lang="en-US" altLang="zh-CN" sz="1400"/>
              <a:t>paper corpus,</a:t>
            </a:r>
            <a:r>
              <a:rPr lang="zh-CN" altLang="en-US" sz="1400"/>
              <a:t>过于简单不适用于判决书</a:t>
            </a:r>
            <a:endParaRPr lang="zh-CN" altLang="en-US" sz="1400"/>
          </a:p>
        </p:txBody>
      </p:sp>
      <p:sp>
        <p:nvSpPr>
          <p:cNvPr id="16" name="文本框 15"/>
          <p:cNvSpPr txBox="1"/>
          <p:nvPr/>
        </p:nvSpPr>
        <p:spPr>
          <a:xfrm>
            <a:off x="6881495" y="4161790"/>
            <a:ext cx="4852035" cy="521970"/>
          </a:xfrm>
          <a:prstGeom prst="rect">
            <a:avLst/>
          </a:prstGeom>
          <a:noFill/>
        </p:spPr>
        <p:txBody>
          <a:bodyPr wrap="square" rtlCol="0">
            <a:spAutoFit/>
          </a:bodyPr>
          <a:p>
            <a:r>
              <a:rPr lang="en-US" altLang="zh-CN" sz="1400">
                <a:sym typeface="+mn-ea"/>
              </a:rPr>
              <a:t>Q2.</a:t>
            </a:r>
            <a:r>
              <a:rPr lang="zh-CN" altLang="en-US" sz="1400"/>
              <a:t>计算文本段与图的相似度？实际只是给了个主题词，</a:t>
            </a:r>
            <a:r>
              <a:rPr lang="en-US" altLang="zh-CN" sz="1400"/>
              <a:t>LLM</a:t>
            </a:r>
            <a:r>
              <a:rPr lang="zh-CN" altLang="en-US" sz="1400"/>
              <a:t>评</a:t>
            </a:r>
            <a:r>
              <a:rPr lang="zh-CN" altLang="en-US" sz="1400"/>
              <a:t>相关性</a:t>
            </a:r>
            <a:endParaRPr lang="zh-CN" altLang="en-US" sz="1400"/>
          </a:p>
        </p:txBody>
      </p:sp>
      <p:pic>
        <p:nvPicPr>
          <p:cNvPr id="17" name="图片 16"/>
          <p:cNvPicPr>
            <a:picLocks noChangeAspect="1"/>
          </p:cNvPicPr>
          <p:nvPr/>
        </p:nvPicPr>
        <p:blipFill>
          <a:blip r:embed="rId3"/>
          <a:stretch>
            <a:fillRect/>
          </a:stretch>
        </p:blipFill>
        <p:spPr>
          <a:xfrm>
            <a:off x="510540" y="4914900"/>
            <a:ext cx="6005195" cy="1628140"/>
          </a:xfrm>
          <a:prstGeom prst="rect">
            <a:avLst/>
          </a:prstGeom>
        </p:spPr>
      </p:pic>
      <p:sp>
        <p:nvSpPr>
          <p:cNvPr id="18" name="文本框 17"/>
          <p:cNvSpPr txBox="1"/>
          <p:nvPr/>
        </p:nvSpPr>
        <p:spPr>
          <a:xfrm>
            <a:off x="6626225" y="5467985"/>
            <a:ext cx="3251200" cy="521970"/>
          </a:xfrm>
          <a:prstGeom prst="rect">
            <a:avLst/>
          </a:prstGeom>
          <a:noFill/>
        </p:spPr>
        <p:txBody>
          <a:bodyPr wrap="square" rtlCol="0" anchor="t">
            <a:spAutoFit/>
          </a:bodyPr>
          <a:p>
            <a:r>
              <a:rPr lang="zh-CN" altLang="en-US" sz="1600" i="1">
                <a:latin typeface="Times New Roman" panose="02020603050405020304" charset="0"/>
                <a:cs typeface="Times New Roman" panose="02020603050405020304" charset="0"/>
                <a:sym typeface="+mn-ea"/>
              </a:rPr>
              <a:t>agent</a:t>
            </a:r>
            <a:r>
              <a:rPr lang="en-US" altLang="zh-CN" sz="1600" i="1">
                <a:latin typeface="Times New Roman" panose="02020603050405020304" charset="0"/>
                <a:cs typeface="Times New Roman" panose="02020603050405020304" charset="0"/>
                <a:sym typeface="+mn-ea"/>
              </a:rPr>
              <a:t>4</a:t>
            </a:r>
            <a:r>
              <a:rPr lang="zh-CN" altLang="en-US" sz="1600" i="1">
                <a:latin typeface="Times New Roman" panose="02020603050405020304" charset="0"/>
                <a:cs typeface="Times New Roman" panose="02020603050405020304" charset="0"/>
                <a:sym typeface="+mn-ea"/>
              </a:rPr>
              <a:t>:</a:t>
            </a:r>
            <a:r>
              <a:rPr lang="zh-CN" altLang="en-US" sz="1200">
                <a:sym typeface="+mn-ea"/>
              </a:rPr>
              <a:t>直接从</a:t>
            </a:r>
            <a:r>
              <a:rPr lang="zh-CN" altLang="en-US" sz="1200">
                <a:solidFill>
                  <a:srgbClr val="FF0000"/>
                </a:solidFill>
                <a:sym typeface="+mn-ea"/>
              </a:rPr>
              <a:t>摘要中</a:t>
            </a:r>
            <a:r>
              <a:rPr lang="zh-CN" altLang="en-US" sz="1200">
                <a:sym typeface="+mn-ea"/>
              </a:rPr>
              <a:t>抽取实体，并利用</a:t>
            </a:r>
            <a:r>
              <a:rPr lang="en-US" altLang="zh-CN" sz="1200">
                <a:sym typeface="+mn-ea"/>
              </a:rPr>
              <a:t>prompt</a:t>
            </a:r>
            <a:r>
              <a:rPr lang="zh-CN" altLang="en-US" sz="1200">
                <a:sym typeface="+mn-ea"/>
              </a:rPr>
              <a:t>生成</a:t>
            </a:r>
            <a:r>
              <a:rPr lang="en-US" altLang="zh-CN" sz="1200">
                <a:sym typeface="+mn-ea"/>
              </a:rPr>
              <a:t>concept</a:t>
            </a:r>
            <a:r>
              <a:rPr lang="zh-CN" altLang="en-US" sz="1200">
                <a:sym typeface="+mn-ea"/>
              </a:rPr>
              <a:t>（</a:t>
            </a:r>
            <a:r>
              <a:rPr lang="en-US" altLang="zh-CN" sz="1200">
                <a:sym typeface="+mn-ea"/>
              </a:rPr>
              <a:t>type</a:t>
            </a:r>
            <a:r>
              <a:rPr lang="zh-CN" altLang="en-US" sz="1200">
                <a:sym typeface="+mn-ea"/>
              </a:rPr>
              <a:t>）</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438150" y="5822950"/>
            <a:ext cx="2818765"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4</a:t>
            </a:r>
            <a:r>
              <a:rPr lang="zh-CN" altLang="en-US" sz="1600" i="1">
                <a:latin typeface="Times New Roman" panose="02020603050405020304" charset="0"/>
                <a:cs typeface="Times New Roman" panose="02020603050405020304" charset="0"/>
              </a:rPr>
              <a:t>:</a:t>
            </a:r>
            <a:r>
              <a:rPr lang="zh-CN" altLang="en-US" sz="1200"/>
              <a:t>直接从</a:t>
            </a:r>
            <a:r>
              <a:rPr lang="zh-CN" altLang="en-US" sz="1200">
                <a:solidFill>
                  <a:srgbClr val="FF0000"/>
                </a:solidFill>
              </a:rPr>
              <a:t>摘要中</a:t>
            </a:r>
            <a:r>
              <a:rPr lang="zh-CN" altLang="en-US" sz="1200"/>
              <a:t>抽取实体，并利用</a:t>
            </a:r>
            <a:r>
              <a:rPr lang="en-US" altLang="zh-CN" sz="1200" i="1">
                <a:latin typeface="Times New Roman" panose="02020603050405020304" charset="0"/>
                <a:cs typeface="Times New Roman" panose="02020603050405020304" charset="0"/>
              </a:rPr>
              <a:t>prompt</a:t>
            </a:r>
            <a:r>
              <a:rPr lang="zh-CN" altLang="en-US" sz="1200"/>
              <a:t>生成实体的</a:t>
            </a:r>
            <a:r>
              <a:rPr lang="en-US" altLang="zh-CN" sz="1200" i="1">
                <a:latin typeface="Times New Roman" panose="02020603050405020304" charset="0"/>
                <a:cs typeface="Times New Roman" panose="02020603050405020304" charset="0"/>
              </a:rPr>
              <a:t>concept（type）</a:t>
            </a:r>
            <a:endParaRPr lang="zh-CN" altLang="en-US" sz="1200"/>
          </a:p>
          <a:p>
            <a:r>
              <a:rPr lang="zh-CN" altLang="en-US" sz="1200"/>
              <a:t>实体规范化利用与现有</a:t>
            </a:r>
            <a:r>
              <a:rPr lang="en-US" altLang="zh-CN" sz="1200"/>
              <a:t>KG</a:t>
            </a:r>
            <a:r>
              <a:rPr lang="zh-CN" altLang="en-US" sz="1200"/>
              <a:t>的</a:t>
            </a:r>
            <a:r>
              <a:rPr lang="zh-CN" altLang="en-US" sz="1200"/>
              <a:t>计算向量</a:t>
            </a:r>
            <a:r>
              <a:rPr lang="zh-CN" altLang="en-US" sz="1200"/>
              <a:t>相似度</a:t>
            </a:r>
            <a:endParaRPr lang="zh-CN" altLang="en-US" sz="1200"/>
          </a:p>
        </p:txBody>
      </p:sp>
      <p:sp>
        <p:nvSpPr>
          <p:cNvPr id="9" name="文本框 8"/>
          <p:cNvSpPr txBox="1"/>
          <p:nvPr/>
        </p:nvSpPr>
        <p:spPr>
          <a:xfrm>
            <a:off x="3879850" y="5739130"/>
            <a:ext cx="338836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5</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relation</a:t>
            </a:r>
            <a:r>
              <a:rPr lang="zh-CN" altLang="en-US" sz="1200">
                <a:latin typeface="Times New Roman" panose="02020603050405020304" charset="0"/>
                <a:cs typeface="Times New Roman" panose="02020603050405020304" charset="0"/>
              </a:rPr>
              <a:t>生成，用</a:t>
            </a:r>
            <a:r>
              <a:rPr lang="en-US" altLang="zh-CN" sz="1200" i="1">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根据摘要检测</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生成关系，用</a:t>
            </a:r>
            <a:r>
              <a:rPr lang="en-US" altLang="zh-CN" sz="1200" i="1">
                <a:latin typeface="Times New Roman" panose="02020603050405020304" charset="0"/>
                <a:cs typeface="Times New Roman" panose="02020603050405020304" charset="0"/>
              </a:rPr>
              <a:t>agent8</a:t>
            </a:r>
            <a:r>
              <a:rPr lang="zh-CN" altLang="en-US" sz="1200">
                <a:latin typeface="Times New Roman" panose="02020603050405020304" charset="0"/>
                <a:cs typeface="Times New Roman" panose="02020603050405020304" charset="0"/>
              </a:rPr>
              <a:t>相似的相关性计算方法（</a:t>
            </a:r>
            <a:r>
              <a:rPr lang="en-US" altLang="zh-CN" sz="1200" i="1">
                <a:latin typeface="Times New Roman" panose="02020603050405020304" charset="0"/>
                <a:cs typeface="Times New Roman" panose="02020603050405020304" charset="0"/>
              </a:rPr>
              <a:t>LLM-based</a:t>
            </a:r>
            <a:r>
              <a:rPr lang="zh-CN" altLang="en-US" sz="1200">
                <a:latin typeface="Times New Roman" panose="02020603050405020304" charset="0"/>
                <a:cs typeface="Times New Roman" panose="02020603050405020304" charset="0"/>
              </a:rPr>
              <a:t>），对</a:t>
            </a:r>
            <a:r>
              <a:rPr lang="zh-CN" altLang="en-US" sz="1200">
                <a:latin typeface="Times New Roman" panose="02020603050405020304" charset="0"/>
                <a:cs typeface="Times New Roman" panose="02020603050405020304" charset="0"/>
                <a:sym typeface="+mn-ea"/>
              </a:rPr>
              <a:t>关系进行筛选</a:t>
            </a:r>
            <a:endParaRPr lang="zh-CN" altLang="en-US" sz="1200">
              <a:latin typeface="Times New Roman" panose="02020603050405020304" charset="0"/>
              <a:cs typeface="Times New Roman" panose="02020603050405020304" charset="0"/>
              <a:sym typeface="+mn-ea"/>
            </a:endParaRPr>
          </a:p>
        </p:txBody>
      </p:sp>
      <p:sp>
        <p:nvSpPr>
          <p:cNvPr id="10" name="文本框 9"/>
          <p:cNvSpPr txBox="1"/>
          <p:nvPr/>
        </p:nvSpPr>
        <p:spPr>
          <a:xfrm>
            <a:off x="7783830" y="5739130"/>
            <a:ext cx="3388360" cy="52197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6</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schema</a:t>
            </a:r>
            <a:r>
              <a:rPr lang="zh-CN" altLang="en-US" sz="1200"/>
              <a:t>对齐：将抽取的</a:t>
            </a:r>
            <a:r>
              <a:rPr lang="en-US" altLang="zh-CN" sz="1200" i="1">
                <a:latin typeface="Times New Roman" panose="02020603050405020304" charset="0"/>
                <a:cs typeface="Times New Roman" panose="02020603050405020304" charset="0"/>
              </a:rPr>
              <a:t>entity/relation</a:t>
            </a:r>
            <a:r>
              <a:rPr lang="en-US" altLang="zh-CN" sz="1200"/>
              <a:t> </a:t>
            </a:r>
            <a:r>
              <a:rPr lang="zh-CN" altLang="en-US" sz="1200"/>
              <a:t>对应到预定义的</a:t>
            </a:r>
            <a:r>
              <a:rPr lang="en-US" altLang="zh-CN" sz="1200" i="1">
                <a:latin typeface="Times New Roman" panose="02020603050405020304" charset="0"/>
                <a:cs typeface="Times New Roman" panose="02020603050405020304" charset="0"/>
              </a:rPr>
              <a:t>schema set</a:t>
            </a:r>
            <a:r>
              <a:rPr lang="zh-CN" altLang="en-US" sz="1200"/>
              <a:t>中</a:t>
            </a:r>
            <a:r>
              <a:rPr lang="en-US" altLang="zh-CN" sz="1200"/>
              <a:t>(</a:t>
            </a:r>
            <a:r>
              <a:rPr lang="zh-CN" altLang="en-US" sz="1200"/>
              <a:t>可能来自于现有的</a:t>
            </a:r>
            <a:r>
              <a:rPr lang="en-US" altLang="zh-CN" sz="1200"/>
              <a:t>KG)</a:t>
            </a:r>
            <a:endParaRPr lang="en-US" altLang="zh-CN" sz="1200"/>
          </a:p>
        </p:txBody>
      </p:sp>
      <p:cxnSp>
        <p:nvCxnSpPr>
          <p:cNvPr id="11" name="直接箭头连接符 10"/>
          <p:cNvCxnSpPr/>
          <p:nvPr/>
        </p:nvCxnSpPr>
        <p:spPr>
          <a:xfrm flipV="1">
            <a:off x="3348355" y="6193155"/>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268210" y="6191250"/>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1"/>
          <a:stretch>
            <a:fillRect/>
          </a:stretch>
        </p:blipFill>
        <p:spPr>
          <a:xfrm>
            <a:off x="438150" y="848360"/>
            <a:ext cx="3489325" cy="2437765"/>
          </a:xfrm>
          <a:prstGeom prst="rect">
            <a:avLst/>
          </a:prstGeom>
        </p:spPr>
      </p:pic>
      <p:pic>
        <p:nvPicPr>
          <p:cNvPr id="13" name="图片 12"/>
          <p:cNvPicPr>
            <a:picLocks noChangeAspect="1"/>
          </p:cNvPicPr>
          <p:nvPr/>
        </p:nvPicPr>
        <p:blipFill>
          <a:blip r:embed="rId2"/>
          <a:stretch>
            <a:fillRect/>
          </a:stretch>
        </p:blipFill>
        <p:spPr>
          <a:xfrm>
            <a:off x="438150" y="3212465"/>
            <a:ext cx="3289935" cy="2677160"/>
          </a:xfrm>
          <a:prstGeom prst="rect">
            <a:avLst/>
          </a:prstGeom>
        </p:spPr>
      </p:pic>
      <p:pic>
        <p:nvPicPr>
          <p:cNvPr id="14" name="图片 13"/>
          <p:cNvPicPr>
            <a:picLocks noChangeAspect="1"/>
          </p:cNvPicPr>
          <p:nvPr/>
        </p:nvPicPr>
        <p:blipFill>
          <a:blip r:embed="rId3"/>
          <a:stretch>
            <a:fillRect/>
          </a:stretch>
        </p:blipFill>
        <p:spPr>
          <a:xfrm>
            <a:off x="3926840" y="848360"/>
            <a:ext cx="3549650" cy="3676650"/>
          </a:xfrm>
          <a:prstGeom prst="rect">
            <a:avLst/>
          </a:prstGeom>
        </p:spPr>
      </p:pic>
      <p:pic>
        <p:nvPicPr>
          <p:cNvPr id="15" name="图片 14"/>
          <p:cNvPicPr>
            <a:picLocks noChangeAspect="1"/>
          </p:cNvPicPr>
          <p:nvPr/>
        </p:nvPicPr>
        <p:blipFill>
          <a:blip r:embed="rId4"/>
          <a:stretch>
            <a:fillRect/>
          </a:stretch>
        </p:blipFill>
        <p:spPr>
          <a:xfrm>
            <a:off x="7517130" y="848360"/>
            <a:ext cx="361315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84885" y="5739130"/>
            <a:ext cx="338074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7</a:t>
            </a:r>
            <a:r>
              <a:rPr lang="zh-CN" altLang="en-US" sz="1600" i="1">
                <a:latin typeface="Times New Roman" panose="02020603050405020304" charset="0"/>
                <a:cs typeface="Times New Roman" panose="02020603050405020304" charset="0"/>
              </a:rPr>
              <a:t>:</a:t>
            </a:r>
            <a:r>
              <a:rPr lang="zh-CN" altLang="en-US" sz="1200"/>
              <a:t>相同的实体，新抽取三元组的relation与现有的知识图谱冲突，LLM评判并产生置信度</a:t>
            </a:r>
            <a:r>
              <a:rPr lang="en-US" altLang="zh-CN" sz="1200"/>
              <a:t>--&gt;</a:t>
            </a:r>
            <a:r>
              <a:rPr lang="zh-CN" altLang="en-US" sz="1200"/>
              <a:t>舍弃</a:t>
            </a:r>
            <a:r>
              <a:rPr lang="en-US" altLang="zh-CN" sz="1200"/>
              <a:t> or </a:t>
            </a:r>
            <a:r>
              <a:rPr lang="zh-CN" altLang="en-US" sz="1200"/>
              <a:t>人工</a:t>
            </a:r>
            <a:r>
              <a:rPr lang="zh-CN" altLang="en-US" sz="1200"/>
              <a:t>审查</a:t>
            </a:r>
            <a:endParaRPr lang="zh-CN" altLang="en-US" sz="1200"/>
          </a:p>
        </p:txBody>
      </p:sp>
      <p:sp>
        <p:nvSpPr>
          <p:cNvPr id="10" name="文本框 9"/>
          <p:cNvSpPr txBox="1"/>
          <p:nvPr/>
        </p:nvSpPr>
        <p:spPr>
          <a:xfrm>
            <a:off x="6504940" y="5739130"/>
            <a:ext cx="4640580" cy="89154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8</a:t>
            </a:r>
            <a:r>
              <a:rPr lang="zh-CN" altLang="en-US" sz="1600" i="1">
                <a:latin typeface="Times New Roman" panose="02020603050405020304" charset="0"/>
                <a:cs typeface="Times New Roman" panose="02020603050405020304" charset="0"/>
              </a:rPr>
              <a:t>:</a:t>
            </a:r>
            <a:r>
              <a:rPr lang="zh-CN" altLang="en-US" sz="1200"/>
              <a:t>使用三个指标</a:t>
            </a:r>
            <a:r>
              <a:rPr lang="zh-CN" altLang="en-US" sz="1200">
                <a:latin typeface="Times New Roman" panose="02020603050405020304" charset="0"/>
                <a:cs typeface="Times New Roman" panose="02020603050405020304" charset="0"/>
              </a:rPr>
              <a:t>confidence、clarity、relevance</a:t>
            </a:r>
            <a:r>
              <a:rPr lang="zh-CN" altLang="en-US" sz="1200"/>
              <a:t>，分别由LLM输出的三元组在这三个方面的置信度与其权重 乘积并用</a:t>
            </a:r>
            <a:r>
              <a:rPr lang="zh-CN" altLang="en-US" sz="1200">
                <a:latin typeface="Times New Roman" panose="02020603050405020304" charset="0"/>
                <a:cs typeface="Times New Roman" panose="02020603050405020304" charset="0"/>
              </a:rPr>
              <a:t>sigmoid</a:t>
            </a:r>
            <a:r>
              <a:rPr lang="zh-CN" altLang="en-US" sz="1200"/>
              <a:t>归一化，将三方面指标取均值并与阈值</a:t>
            </a:r>
            <a:r>
              <a:rPr lang="en-US" altLang="zh-CN" sz="1200"/>
              <a:t>     </a:t>
            </a:r>
            <a:r>
              <a:rPr lang="zh-CN" altLang="en-US" sz="1200"/>
              <a:t>比较决定是否加入</a:t>
            </a:r>
            <a:r>
              <a:rPr lang="zh-CN" altLang="en-US" sz="1200"/>
              <a:t>现有图谱</a:t>
            </a:r>
            <a:endParaRPr lang="zh-CN" altLang="en-US" sz="1200"/>
          </a:p>
        </p:txBody>
      </p:sp>
      <p:cxnSp>
        <p:nvCxnSpPr>
          <p:cNvPr id="12" name="直接箭头连接符 11"/>
          <p:cNvCxnSpPr/>
          <p:nvPr/>
        </p:nvCxnSpPr>
        <p:spPr>
          <a:xfrm>
            <a:off x="5413375" y="608774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7030720" y="800735"/>
            <a:ext cx="2967990" cy="4688840"/>
          </a:xfrm>
          <a:prstGeom prst="rect">
            <a:avLst/>
          </a:prstGeom>
        </p:spPr>
      </p:pic>
      <p:pic>
        <p:nvPicPr>
          <p:cNvPr id="5" name="图片 4"/>
          <p:cNvPicPr>
            <a:picLocks noChangeAspect="1"/>
          </p:cNvPicPr>
          <p:nvPr/>
        </p:nvPicPr>
        <p:blipFill>
          <a:blip r:embed="rId2"/>
          <a:stretch>
            <a:fillRect/>
          </a:stretch>
        </p:blipFill>
        <p:spPr>
          <a:xfrm>
            <a:off x="1599565" y="892810"/>
            <a:ext cx="3317875" cy="1104900"/>
          </a:xfrm>
          <a:prstGeom prst="rect">
            <a:avLst/>
          </a:prstGeom>
        </p:spPr>
      </p:pic>
      <p:pic>
        <p:nvPicPr>
          <p:cNvPr id="6" name="图片 5"/>
          <p:cNvPicPr>
            <a:picLocks noChangeAspect="1"/>
          </p:cNvPicPr>
          <p:nvPr/>
        </p:nvPicPr>
        <p:blipFill>
          <a:blip r:embed="rId3"/>
          <a:stretch>
            <a:fillRect/>
          </a:stretch>
        </p:blipFill>
        <p:spPr>
          <a:xfrm>
            <a:off x="1599565" y="2089785"/>
            <a:ext cx="3317240" cy="2263775"/>
          </a:xfrm>
          <a:prstGeom prst="rect">
            <a:avLst/>
          </a:prstGeom>
        </p:spPr>
      </p:pic>
      <p:pic>
        <p:nvPicPr>
          <p:cNvPr id="13" name="图片 12"/>
          <p:cNvPicPr>
            <a:picLocks noChangeAspect="1"/>
          </p:cNvPicPr>
          <p:nvPr/>
        </p:nvPicPr>
        <p:blipFill>
          <a:blip r:embed="rId4"/>
          <a:stretch>
            <a:fillRect/>
          </a:stretch>
        </p:blipFill>
        <p:spPr>
          <a:xfrm>
            <a:off x="9060180" y="6205220"/>
            <a:ext cx="217170" cy="17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592070" y="615950"/>
            <a:ext cx="6400800" cy="3702050"/>
          </a:xfrm>
          <a:prstGeom prst="rect">
            <a:avLst/>
          </a:prstGeom>
        </p:spPr>
      </p:pic>
      <p:grpSp>
        <p:nvGrpSpPr>
          <p:cNvPr id="9" name="组合 8"/>
          <p:cNvGrpSpPr/>
          <p:nvPr/>
        </p:nvGrpSpPr>
        <p:grpSpPr>
          <a:xfrm>
            <a:off x="808355" y="4674235"/>
            <a:ext cx="3268345" cy="1697355"/>
            <a:chOff x="1066" y="7361"/>
            <a:chExt cx="5520" cy="2786"/>
          </a:xfrm>
        </p:grpSpPr>
        <p:pic>
          <p:nvPicPr>
            <p:cNvPr id="6" name="图片 5"/>
            <p:cNvPicPr>
              <a:picLocks noChangeAspect="1"/>
            </p:cNvPicPr>
            <p:nvPr/>
          </p:nvPicPr>
          <p:blipFill>
            <a:blip r:embed="rId2"/>
            <a:stretch>
              <a:fillRect/>
            </a:stretch>
          </p:blipFill>
          <p:spPr>
            <a:xfrm>
              <a:off x="1066" y="7361"/>
              <a:ext cx="5520" cy="670"/>
            </a:xfrm>
            <a:prstGeom prst="rect">
              <a:avLst/>
            </a:prstGeom>
          </p:spPr>
        </p:pic>
        <p:pic>
          <p:nvPicPr>
            <p:cNvPr id="7" name="图片 6"/>
            <p:cNvPicPr>
              <a:picLocks noChangeAspect="1"/>
            </p:cNvPicPr>
            <p:nvPr/>
          </p:nvPicPr>
          <p:blipFill>
            <a:blip r:embed="rId3"/>
            <a:stretch>
              <a:fillRect/>
            </a:stretch>
          </p:blipFill>
          <p:spPr>
            <a:xfrm>
              <a:off x="1066" y="8334"/>
              <a:ext cx="5350" cy="920"/>
            </a:xfrm>
            <a:prstGeom prst="rect">
              <a:avLst/>
            </a:prstGeom>
          </p:spPr>
        </p:pic>
        <p:pic>
          <p:nvPicPr>
            <p:cNvPr id="8" name="图片 7"/>
            <p:cNvPicPr>
              <a:picLocks noChangeAspect="1"/>
            </p:cNvPicPr>
            <p:nvPr/>
          </p:nvPicPr>
          <p:blipFill>
            <a:blip r:embed="rId4"/>
            <a:stretch>
              <a:fillRect/>
            </a:stretch>
          </p:blipFill>
          <p:spPr>
            <a:xfrm>
              <a:off x="1066" y="9557"/>
              <a:ext cx="5520" cy="590"/>
            </a:xfrm>
            <a:prstGeom prst="rect">
              <a:avLst/>
            </a:prstGeom>
          </p:spPr>
        </p:pic>
      </p:grpSp>
      <p:sp>
        <p:nvSpPr>
          <p:cNvPr id="10" name="文本框 9"/>
          <p:cNvSpPr txBox="1"/>
          <p:nvPr/>
        </p:nvSpPr>
        <p:spPr>
          <a:xfrm>
            <a:off x="0" y="5461635"/>
            <a:ext cx="920115" cy="245110"/>
          </a:xfrm>
          <a:prstGeom prst="rect">
            <a:avLst/>
          </a:prstGeom>
          <a:noFill/>
        </p:spPr>
        <p:txBody>
          <a:bodyPr wrap="square" rtlCol="0">
            <a:spAutoFit/>
          </a:bodyPr>
          <a:p>
            <a:r>
              <a:rPr lang="zh-CN" altLang="en-US" sz="1000"/>
              <a:t>由</a:t>
            </a:r>
            <a:r>
              <a:rPr lang="en-US" altLang="zh-CN" sz="1000"/>
              <a:t>LLM</a:t>
            </a:r>
            <a:r>
              <a:rPr lang="zh-CN" altLang="en-US" sz="1000"/>
              <a:t>生成</a:t>
            </a:r>
            <a:endParaRPr lang="zh-CN" altLang="en-US" sz="1000"/>
          </a:p>
        </p:txBody>
      </p:sp>
      <p:grpSp>
        <p:nvGrpSpPr>
          <p:cNvPr id="13" name="组合 12"/>
          <p:cNvGrpSpPr/>
          <p:nvPr/>
        </p:nvGrpSpPr>
        <p:grpSpPr>
          <a:xfrm>
            <a:off x="4725035" y="4864735"/>
            <a:ext cx="3543300" cy="1137285"/>
            <a:chOff x="7649" y="7601"/>
            <a:chExt cx="5580" cy="1791"/>
          </a:xfrm>
        </p:grpSpPr>
        <p:pic>
          <p:nvPicPr>
            <p:cNvPr id="11" name="图片 10"/>
            <p:cNvPicPr>
              <a:picLocks noChangeAspect="1"/>
            </p:cNvPicPr>
            <p:nvPr/>
          </p:nvPicPr>
          <p:blipFill>
            <a:blip r:embed="rId5"/>
            <a:stretch>
              <a:fillRect/>
            </a:stretch>
          </p:blipFill>
          <p:spPr>
            <a:xfrm>
              <a:off x="7649" y="7601"/>
              <a:ext cx="5580" cy="940"/>
            </a:xfrm>
            <a:prstGeom prst="rect">
              <a:avLst/>
            </a:prstGeom>
          </p:spPr>
        </p:pic>
        <p:pic>
          <p:nvPicPr>
            <p:cNvPr id="12" name="图片 11"/>
            <p:cNvPicPr>
              <a:picLocks noChangeAspect="1"/>
            </p:cNvPicPr>
            <p:nvPr/>
          </p:nvPicPr>
          <p:blipFill>
            <a:blip r:embed="rId6"/>
            <a:stretch>
              <a:fillRect/>
            </a:stretch>
          </p:blipFill>
          <p:spPr>
            <a:xfrm>
              <a:off x="7649" y="8802"/>
              <a:ext cx="5360" cy="590"/>
            </a:xfrm>
            <a:prstGeom prst="rect">
              <a:avLst/>
            </a:prstGeom>
          </p:spPr>
        </p:pic>
      </p:grpSp>
      <p:sp>
        <p:nvSpPr>
          <p:cNvPr id="14" name="文本框 13"/>
          <p:cNvSpPr txBox="1"/>
          <p:nvPr/>
        </p:nvSpPr>
        <p:spPr>
          <a:xfrm>
            <a:off x="3975735" y="5307965"/>
            <a:ext cx="920115" cy="398780"/>
          </a:xfrm>
          <a:prstGeom prst="rect">
            <a:avLst/>
          </a:prstGeom>
          <a:noFill/>
        </p:spPr>
        <p:txBody>
          <a:bodyPr wrap="square" rtlCol="0">
            <a:spAutoFit/>
          </a:bodyPr>
          <a:p>
            <a:r>
              <a:rPr lang="zh-CN" altLang="en-US" sz="1000"/>
              <a:t>对现有图谱的</a:t>
            </a:r>
            <a:r>
              <a:rPr lang="zh-CN" altLang="en-US" sz="1000"/>
              <a:t>贡献</a:t>
            </a:r>
            <a:endParaRPr lang="zh-CN" altLang="en-US" sz="1000"/>
          </a:p>
        </p:txBody>
      </p:sp>
      <p:pic>
        <p:nvPicPr>
          <p:cNvPr id="15" name="图片 14"/>
          <p:cNvPicPr>
            <a:picLocks noChangeAspect="1"/>
          </p:cNvPicPr>
          <p:nvPr/>
        </p:nvPicPr>
        <p:blipFill>
          <a:blip r:embed="rId7"/>
          <a:stretch>
            <a:fillRect/>
          </a:stretch>
        </p:blipFill>
        <p:spPr>
          <a:xfrm>
            <a:off x="8995410" y="4511040"/>
            <a:ext cx="2989580" cy="2020570"/>
          </a:xfrm>
          <a:prstGeom prst="rect">
            <a:avLst/>
          </a:prstGeom>
        </p:spPr>
      </p:pic>
      <p:sp>
        <p:nvSpPr>
          <p:cNvPr id="16" name="文本框 15"/>
          <p:cNvSpPr txBox="1"/>
          <p:nvPr/>
        </p:nvSpPr>
        <p:spPr>
          <a:xfrm>
            <a:off x="8205470" y="5307965"/>
            <a:ext cx="920115" cy="398780"/>
          </a:xfrm>
          <a:prstGeom prst="rect">
            <a:avLst/>
          </a:prstGeom>
          <a:noFill/>
        </p:spPr>
        <p:txBody>
          <a:bodyPr wrap="square" rtlCol="0">
            <a:spAutoFit/>
          </a:bodyPr>
          <a:p>
            <a:r>
              <a:rPr lang="zh-CN" altLang="en-US" sz="1000"/>
              <a:t>抽取的</a:t>
            </a:r>
            <a:r>
              <a:rPr lang="zh-CN" altLang="en-US" sz="1000"/>
              <a:t>正确率</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657215" y="1310640"/>
            <a:ext cx="3835400" cy="4236720"/>
          </a:xfrm>
          <a:prstGeom prst="rect">
            <a:avLst/>
          </a:prstGeom>
        </p:spPr>
      </p:pic>
      <p:sp>
        <p:nvSpPr>
          <p:cNvPr id="5" name="文本框 4"/>
          <p:cNvSpPr txBox="1"/>
          <p:nvPr/>
        </p:nvSpPr>
        <p:spPr>
          <a:xfrm>
            <a:off x="1036955" y="3079750"/>
            <a:ext cx="4154805" cy="58356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best agent</a:t>
            </a:r>
            <a:r>
              <a:rPr lang="zh-CN" altLang="en-US" sz="1600"/>
              <a:t>：对文本分段总结摘要，并在三元组抽取阶段作为</a:t>
            </a:r>
            <a:r>
              <a:rPr lang="en-US" altLang="zh-CN" sz="1600"/>
              <a:t>prompt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KARMA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829310" y="1132205"/>
            <a:ext cx="10457815" cy="4799965"/>
          </a:xfrm>
          <a:prstGeom prst="rect">
            <a:avLst/>
          </a:prstGeom>
          <a:noFill/>
        </p:spPr>
        <p:txBody>
          <a:bodyPr wrap="square" rtlCol="0">
            <a:spAutoFit/>
          </a:bodyPr>
          <a:p>
            <a:r>
              <a:rPr lang="en-US" altLang="zh-CN"/>
              <a:t>think:</a:t>
            </a:r>
            <a:endParaRPr lang="en-US" altLang="zh-CN"/>
          </a:p>
          <a:p>
            <a:endParaRPr lang="en-US" altLang="zh-CN"/>
          </a:p>
          <a:p>
            <a:r>
              <a:rPr lang="zh-CN" altLang="en-US"/>
              <a:t>如果能将文本，细粒度分割，按照不同的方面（案件事实的段落</a:t>
            </a:r>
            <a:r>
              <a:rPr lang="en-US" altLang="zh-CN"/>
              <a:t>/</a:t>
            </a:r>
            <a:r>
              <a:rPr lang="zh-CN" altLang="en-US"/>
              <a:t>罗列证据的段落）分割</a:t>
            </a:r>
            <a:endParaRPr lang="zh-CN" altLang="en-US"/>
          </a:p>
          <a:p>
            <a:endParaRPr lang="zh-CN" altLang="en-US"/>
          </a:p>
          <a:p>
            <a:endParaRPr lang="zh-CN" altLang="en-US"/>
          </a:p>
          <a:p>
            <a:r>
              <a:rPr lang="zh-CN" altLang="en-US"/>
              <a:t>然后根据不同的段落确认抽取</a:t>
            </a:r>
            <a:r>
              <a:rPr lang="zh-CN" altLang="en-US"/>
              <a:t>类型（实体</a:t>
            </a:r>
            <a:r>
              <a:rPr lang="en-US" altLang="zh-CN"/>
              <a:t>-</a:t>
            </a:r>
            <a:r>
              <a:rPr lang="zh-CN" altLang="en-US"/>
              <a:t>实体提取</a:t>
            </a:r>
            <a:r>
              <a:rPr lang="en-US" altLang="zh-CN"/>
              <a:t> </a:t>
            </a:r>
            <a:r>
              <a:rPr lang="zh-CN" altLang="en-US"/>
              <a:t>还是</a:t>
            </a:r>
            <a:r>
              <a:rPr lang="en-US" altLang="zh-CN"/>
              <a:t> </a:t>
            </a:r>
            <a:r>
              <a:rPr lang="zh-CN" altLang="en-US"/>
              <a:t>实体</a:t>
            </a:r>
            <a:r>
              <a:rPr lang="en-US" altLang="zh-CN"/>
              <a:t>-</a:t>
            </a:r>
            <a:r>
              <a:rPr lang="zh-CN" altLang="en-US"/>
              <a:t>事件提取</a:t>
            </a:r>
            <a:r>
              <a:rPr lang="en-US" altLang="zh-CN"/>
              <a:t> </a:t>
            </a:r>
            <a:r>
              <a:rPr lang="zh-CN" altLang="en-US"/>
              <a:t>还是</a:t>
            </a:r>
            <a:r>
              <a:rPr lang="en-US" altLang="zh-CN"/>
              <a:t> </a:t>
            </a:r>
            <a:r>
              <a:rPr lang="zh-CN" altLang="en-US"/>
              <a:t>事件</a:t>
            </a:r>
            <a:r>
              <a:rPr lang="en-US" altLang="zh-CN"/>
              <a:t>-</a:t>
            </a:r>
            <a:r>
              <a:rPr lang="zh-CN" altLang="en-US"/>
              <a:t>事件</a:t>
            </a:r>
            <a:r>
              <a:rPr lang="zh-CN" altLang="en-US"/>
              <a:t>提取）</a:t>
            </a:r>
            <a:endParaRPr lang="zh-CN" altLang="en-US"/>
          </a:p>
          <a:p>
            <a:endParaRPr lang="zh-CN" altLang="en-US"/>
          </a:p>
          <a:p>
            <a:endParaRPr lang="zh-CN" altLang="en-US"/>
          </a:p>
          <a:p>
            <a:r>
              <a:rPr lang="zh-CN" altLang="en-US"/>
              <a:t>根据不同的抽取类型，选择文本处理方式</a:t>
            </a:r>
            <a:r>
              <a:rPr lang="en-US" altLang="zh-CN"/>
              <a:t>--&gt;</a:t>
            </a:r>
            <a:r>
              <a:rPr lang="zh-CN" altLang="en-US"/>
              <a:t>事件类型原始文本冗余，对原始的文本段做摘要，然后从摘要</a:t>
            </a:r>
            <a:r>
              <a:rPr lang="zh-CN" altLang="en-US"/>
              <a:t>三元组</a:t>
            </a:r>
            <a:endParaRPr lang="zh-CN" altLang="en-US"/>
          </a:p>
          <a:p>
            <a:endParaRPr lang="zh-CN" altLang="en-US"/>
          </a:p>
          <a:p>
            <a:endParaRPr lang="zh-CN" altLang="en-US"/>
          </a:p>
          <a:p>
            <a:r>
              <a:rPr lang="zh-CN" altLang="en-US"/>
              <a:t>实体</a:t>
            </a:r>
            <a:r>
              <a:rPr lang="en-US" altLang="zh-CN"/>
              <a:t>Normalization  +  </a:t>
            </a:r>
            <a:r>
              <a:rPr lang="zh-CN" altLang="en-US"/>
              <a:t>关系</a:t>
            </a:r>
            <a:r>
              <a:rPr lang="en-US" altLang="zh-CN"/>
              <a:t>Normalization +  </a:t>
            </a:r>
            <a:r>
              <a:rPr lang="zh-CN" altLang="en-US"/>
              <a:t>把事件摘要也</a:t>
            </a:r>
            <a:r>
              <a:rPr lang="en-US" altLang="zh-CN"/>
              <a:t>Normalization</a:t>
            </a:r>
            <a:r>
              <a:rPr lang="zh-CN" altLang="en-US"/>
              <a:t>？？（可能上下文中同个事件以不同方式出现多次</a:t>
            </a:r>
            <a:r>
              <a:rPr lang="en-US" altLang="zh-CN"/>
              <a:t>--</a:t>
            </a:r>
            <a:r>
              <a:rPr lang="zh-CN" altLang="en-US"/>
              <a:t>》</a:t>
            </a:r>
            <a:r>
              <a:rPr lang="en-US" altLang="zh-CN"/>
              <a:t>  </a:t>
            </a:r>
            <a:r>
              <a:rPr lang="zh-CN" altLang="en-US"/>
              <a:t>马某在上学是被弃养</a:t>
            </a:r>
            <a:r>
              <a:rPr lang="en-US" altLang="zh-CN"/>
              <a:t>==</a:t>
            </a:r>
            <a:r>
              <a:rPr lang="zh-CN" altLang="en-US"/>
              <a:t>由于马某被</a:t>
            </a:r>
            <a:r>
              <a:rPr lang="zh-CN" altLang="en-US"/>
              <a:t>弃养）</a:t>
            </a:r>
            <a:endParaRPr lang="zh-CN" altLang="en-US"/>
          </a:p>
          <a:p>
            <a:endParaRPr lang="en-US" altLang="zh-CN"/>
          </a:p>
          <a:p>
            <a:endParaRPr lang="en-US" altLang="zh-CN"/>
          </a:p>
          <a:p>
            <a:r>
              <a:rPr lang="zh-CN" altLang="en-US">
                <a:sym typeface="+mn-ea"/>
              </a:rPr>
              <a:t>构建最终的图谱</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31165" y="800735"/>
            <a:ext cx="3881120" cy="5619115"/>
          </a:xfrm>
          <a:prstGeom prst="rect">
            <a:avLst/>
          </a:prstGeom>
        </p:spPr>
      </p:pic>
      <p:sp>
        <p:nvSpPr>
          <p:cNvPr id="6" name="文本框 5"/>
          <p:cNvSpPr txBox="1"/>
          <p:nvPr/>
        </p:nvSpPr>
        <p:spPr>
          <a:xfrm>
            <a:off x="3936365" y="147320"/>
            <a:ext cx="7646035" cy="521970"/>
          </a:xfrm>
          <a:prstGeom prst="rect">
            <a:avLst/>
          </a:prstGeom>
          <a:noFill/>
        </p:spPr>
        <p:txBody>
          <a:bodyPr wrap="square" rtlCol="0">
            <a:spAutoFit/>
          </a:bodyPr>
          <a:p>
            <a:r>
              <a:rPr lang="zh-CN" altLang="en-US" sz="1400" i="1"/>
              <a:t>模式归纳也是利用</a:t>
            </a:r>
            <a:r>
              <a:rPr lang="en-US" altLang="zh-CN" sz="1400" i="1"/>
              <a:t>LLM</a:t>
            </a:r>
            <a:r>
              <a:rPr lang="zh-CN" altLang="en-US" sz="1400" i="1"/>
              <a:t>，对每个元素（实体、关系、事件）用</a:t>
            </a:r>
            <a:r>
              <a:rPr lang="en-US" altLang="zh-CN" sz="1400" i="1"/>
              <a:t>LLM</a:t>
            </a:r>
            <a:r>
              <a:rPr lang="zh-CN" altLang="en-US" sz="1400" i="1"/>
              <a:t>生成至少</a:t>
            </a:r>
            <a:r>
              <a:rPr lang="en-US" altLang="zh-CN" sz="1400" i="1"/>
              <a:t>3</a:t>
            </a:r>
            <a:r>
              <a:rPr lang="zh-CN" altLang="en-US" sz="1400" i="1"/>
              <a:t>个与原始文本</a:t>
            </a:r>
            <a:r>
              <a:rPr lang="zh-CN" altLang="en-US" sz="1400" i="1">
                <a:solidFill>
                  <a:srgbClr val="FF0000"/>
                </a:solidFill>
              </a:rPr>
              <a:t>不重复</a:t>
            </a:r>
            <a:r>
              <a:rPr lang="zh-CN" altLang="en-US" sz="1400" i="1"/>
              <a:t>的概念（</a:t>
            </a:r>
            <a:r>
              <a:rPr lang="en-US" altLang="zh-CN" sz="1400" i="1"/>
              <a:t>concept</a:t>
            </a:r>
            <a:r>
              <a:rPr lang="zh-CN" altLang="en-US" sz="1400" i="1"/>
              <a:t>）</a:t>
            </a:r>
            <a:r>
              <a:rPr lang="en-US" altLang="zh-CN" sz="1400" i="1"/>
              <a:t>   </a:t>
            </a:r>
            <a:r>
              <a:rPr lang="zh-CN" altLang="en-US" sz="1400" i="1"/>
              <a:t>所以</a:t>
            </a:r>
            <a:r>
              <a:rPr lang="en-US" altLang="zh-CN" sz="1400" i="1"/>
              <a:t>concept</a:t>
            </a:r>
            <a:r>
              <a:rPr lang="zh-CN" altLang="en-US" sz="1400" i="1"/>
              <a:t>组成了一个概念的集合</a:t>
            </a:r>
            <a:endParaRPr lang="zh-CN" altLang="en-US" sz="1400" i="1"/>
          </a:p>
        </p:txBody>
      </p:sp>
      <p:sp>
        <p:nvSpPr>
          <p:cNvPr id="7" name="文本框 6"/>
          <p:cNvSpPr txBox="1"/>
          <p:nvPr/>
        </p:nvSpPr>
        <p:spPr>
          <a:xfrm>
            <a:off x="4673600" y="751840"/>
            <a:ext cx="6140450" cy="337185"/>
          </a:xfrm>
          <a:prstGeom prst="rect">
            <a:avLst/>
          </a:prstGeom>
          <a:noFill/>
        </p:spPr>
        <p:txBody>
          <a:bodyPr wrap="square" rtlCol="0">
            <a:spAutoFit/>
          </a:bodyPr>
          <a:p>
            <a:r>
              <a:rPr lang="en-US" altLang="zh-CN" sz="1600"/>
              <a:t>events </a:t>
            </a:r>
            <a:r>
              <a:rPr lang="zh-CN" altLang="en-US" sz="1600"/>
              <a:t>与</a:t>
            </a:r>
            <a:r>
              <a:rPr lang="en-US" altLang="zh-CN" sz="1600"/>
              <a:t> realtions </a:t>
            </a:r>
            <a:r>
              <a:rPr lang="zh-CN" altLang="en-US" sz="1600"/>
              <a:t>直接通过</a:t>
            </a:r>
            <a:r>
              <a:rPr lang="en-US" altLang="zh-CN" sz="1600"/>
              <a:t>LLM</a:t>
            </a:r>
            <a:r>
              <a:rPr lang="zh-CN" altLang="en-US" sz="1600"/>
              <a:t>根据抽取的内容生成</a:t>
            </a:r>
            <a:endParaRPr lang="zh-CN" altLang="en-US"/>
          </a:p>
        </p:txBody>
      </p:sp>
      <p:pic>
        <p:nvPicPr>
          <p:cNvPr id="8" name="图片 7"/>
          <p:cNvPicPr>
            <a:picLocks noChangeAspect="1"/>
          </p:cNvPicPr>
          <p:nvPr/>
        </p:nvPicPr>
        <p:blipFill>
          <a:blip r:embed="rId2"/>
          <a:stretch>
            <a:fillRect/>
          </a:stretch>
        </p:blipFill>
        <p:spPr>
          <a:xfrm>
            <a:off x="4758055" y="1089025"/>
            <a:ext cx="5252085" cy="2507615"/>
          </a:xfrm>
          <a:prstGeom prst="rect">
            <a:avLst/>
          </a:prstGeom>
        </p:spPr>
      </p:pic>
      <p:sp>
        <p:nvSpPr>
          <p:cNvPr id="9" name="文本框 8"/>
          <p:cNvSpPr txBox="1"/>
          <p:nvPr/>
        </p:nvSpPr>
        <p:spPr>
          <a:xfrm>
            <a:off x="4592320" y="3662680"/>
            <a:ext cx="6990080" cy="521970"/>
          </a:xfrm>
          <a:prstGeom prst="rect">
            <a:avLst/>
          </a:prstGeom>
          <a:noFill/>
        </p:spPr>
        <p:txBody>
          <a:bodyPr wrap="square" rtlCol="0">
            <a:spAutoFit/>
          </a:bodyPr>
          <a:p>
            <a:r>
              <a:rPr lang="en-US" altLang="zh-CN" sz="1400"/>
              <a:t>entity</a:t>
            </a:r>
            <a:r>
              <a:rPr lang="zh-CN" altLang="en-US" sz="1400"/>
              <a:t>的概括会预先构建一个有向图（抽取的所有元素加入图中），采样该</a:t>
            </a:r>
            <a:r>
              <a:rPr lang="en-US" altLang="zh-CN" sz="1400">
                <a:sym typeface="+mn-ea"/>
              </a:rPr>
              <a:t>entity</a:t>
            </a:r>
            <a:r>
              <a:rPr lang="zh-CN" altLang="en-US" sz="1400">
                <a:sym typeface="+mn-ea"/>
              </a:rPr>
              <a:t>的前节点和后节点做</a:t>
            </a:r>
            <a:r>
              <a:rPr lang="zh-CN" altLang="en-US" sz="1400">
                <a:solidFill>
                  <a:srgbClr val="FF0000"/>
                </a:solidFill>
                <a:sym typeface="+mn-ea"/>
              </a:rPr>
              <a:t>上下文</a:t>
            </a:r>
            <a:r>
              <a:rPr lang="zh-CN" altLang="en-US" sz="1400">
                <a:sym typeface="+mn-ea"/>
              </a:rPr>
              <a:t>，一并给进</a:t>
            </a:r>
            <a:r>
              <a:rPr lang="en-US" altLang="zh-CN" sz="1400">
                <a:sym typeface="+mn-ea"/>
              </a:rPr>
              <a:t>prompt</a:t>
            </a:r>
            <a:endParaRPr lang="en-US" altLang="zh-CN" sz="1400">
              <a:sym typeface="+mn-ea"/>
            </a:endParaRPr>
          </a:p>
        </p:txBody>
      </p:sp>
      <p:pic>
        <p:nvPicPr>
          <p:cNvPr id="10" name="图片 9"/>
          <p:cNvPicPr>
            <a:picLocks noChangeAspect="1"/>
          </p:cNvPicPr>
          <p:nvPr/>
        </p:nvPicPr>
        <p:blipFill>
          <a:blip r:embed="rId3"/>
          <a:stretch>
            <a:fillRect/>
          </a:stretch>
        </p:blipFill>
        <p:spPr>
          <a:xfrm>
            <a:off x="4758055" y="4250690"/>
            <a:ext cx="6185535" cy="181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4" name="图片 3"/>
          <p:cNvPicPr>
            <a:picLocks noChangeAspect="1"/>
          </p:cNvPicPr>
          <p:nvPr/>
        </p:nvPicPr>
        <p:blipFill>
          <a:blip r:embed="rId2"/>
          <a:stretch>
            <a:fillRect/>
          </a:stretch>
        </p:blipFill>
        <p:spPr>
          <a:xfrm>
            <a:off x="6558280" y="1036955"/>
            <a:ext cx="3917950" cy="3486150"/>
          </a:xfrm>
          <a:prstGeom prst="rect">
            <a:avLst/>
          </a:prstGeom>
        </p:spPr>
      </p:pic>
      <p:sp>
        <p:nvSpPr>
          <p:cNvPr id="5" name="文本框 4"/>
          <p:cNvSpPr txBox="1"/>
          <p:nvPr/>
        </p:nvSpPr>
        <p:spPr>
          <a:xfrm>
            <a:off x="6558280" y="4687570"/>
            <a:ext cx="3495040" cy="521970"/>
          </a:xfrm>
          <a:prstGeom prst="rect">
            <a:avLst/>
          </a:prstGeom>
        </p:spPr>
        <p:txBody>
          <a:bodyPr wrap="square">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BertScore</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LLM</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针对实体、事件关系</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抽象出来的概念进行打分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5910" y="1036955"/>
            <a:ext cx="4610100" cy="3599815"/>
          </a:xfrm>
          <a:prstGeom prst="rect">
            <a:avLst/>
          </a:prstGeom>
        </p:spPr>
      </p:pic>
      <p:sp>
        <p:nvSpPr>
          <p:cNvPr id="7" name="文本框 6"/>
          <p:cNvSpPr txBox="1"/>
          <p:nvPr/>
        </p:nvSpPr>
        <p:spPr>
          <a:xfrm>
            <a:off x="1733550" y="730250"/>
            <a:ext cx="1496695" cy="306705"/>
          </a:xfrm>
          <a:prstGeom prst="rect">
            <a:avLst/>
          </a:prstGeom>
          <a:noFill/>
        </p:spPr>
        <p:txBody>
          <a:bodyPr wrap="square" rtlCol="0">
            <a:spAutoFit/>
          </a:bodyPr>
          <a:p>
            <a:r>
              <a:rPr lang="zh-CN" altLang="en-US" sz="1400"/>
              <a:t>抽取效果评估</a:t>
            </a:r>
            <a:endParaRPr lang="zh-CN" altLang="en-US" sz="1400"/>
          </a:p>
        </p:txBody>
      </p:sp>
      <p:sp>
        <p:nvSpPr>
          <p:cNvPr id="9" name="文本框 8"/>
          <p:cNvSpPr txBox="1"/>
          <p:nvPr/>
        </p:nvSpPr>
        <p:spPr>
          <a:xfrm>
            <a:off x="459105" y="4754245"/>
            <a:ext cx="4821555" cy="1383665"/>
          </a:xfrm>
          <a:prstGeom prst="rect">
            <a:avLst/>
          </a:prstGeom>
          <a:noFill/>
        </p:spPr>
        <p:txBody>
          <a:bodyPr wrap="square" rtlCol="0">
            <a:spAutoFit/>
          </a:bodyPr>
          <a:p>
            <a:r>
              <a:rPr lang="zh-CN" altLang="en-US" sz="1400"/>
              <a:t>用</a:t>
            </a:r>
            <a:r>
              <a:rPr lang="en-US" altLang="zh-CN" sz="1400"/>
              <a:t>Llama-3-8b</a:t>
            </a:r>
            <a:r>
              <a:rPr lang="zh-CN" altLang="en-US" sz="1400"/>
              <a:t>抽取，用</a:t>
            </a:r>
            <a:r>
              <a:rPr lang="en-US" altLang="zh-CN" sz="1400"/>
              <a:t>deepseekV3</a:t>
            </a:r>
            <a:r>
              <a:rPr lang="zh-CN" altLang="en-US" sz="1400"/>
              <a:t>评估正确</a:t>
            </a:r>
            <a:r>
              <a:rPr lang="en-US" altLang="zh-CN" sz="1400"/>
              <a:t>/</a:t>
            </a:r>
            <a:r>
              <a:rPr lang="zh-CN" altLang="en-US" sz="1400"/>
              <a:t>错误，以及</a:t>
            </a:r>
            <a:r>
              <a:rPr lang="en-US" altLang="zh-CN" sz="1400"/>
              <a:t>missing</a:t>
            </a:r>
            <a:r>
              <a:rPr lang="zh-CN" altLang="en-US" sz="1400"/>
              <a:t>，以此计算</a:t>
            </a:r>
            <a:r>
              <a:rPr lang="en-US" altLang="zh-CN" sz="1400"/>
              <a:t>precision/Recall/F1</a:t>
            </a:r>
            <a:endParaRPr lang="en-US" altLang="zh-CN" sz="1400"/>
          </a:p>
          <a:p>
            <a:endParaRPr lang="en-US" altLang="zh-CN" sz="1400"/>
          </a:p>
          <a:p>
            <a:endParaRPr lang="en-US" altLang="zh-CN" sz="1400"/>
          </a:p>
          <a:p>
            <a:r>
              <a:rPr lang="zh-CN" altLang="en-US" sz="1400"/>
              <a:t>准确性高，召回率差点（我们用</a:t>
            </a:r>
            <a:r>
              <a:rPr lang="en-US" altLang="zh-CN" sz="1400"/>
              <a:t>deepseek</a:t>
            </a:r>
            <a:r>
              <a:rPr lang="zh-CN" altLang="en-US" sz="1400"/>
              <a:t>抽的也是这个特点，</a:t>
            </a:r>
            <a:r>
              <a:rPr lang="zh-CN" altLang="en-US" sz="1400"/>
              <a:t>能抽取出来的错的很少）</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10" name="图片 9"/>
          <p:cNvPicPr>
            <a:picLocks noChangeAspect="1"/>
          </p:cNvPicPr>
          <p:nvPr/>
        </p:nvPicPr>
        <p:blipFill>
          <a:blip r:embed="rId2"/>
          <a:stretch>
            <a:fillRect/>
          </a:stretch>
        </p:blipFill>
        <p:spPr>
          <a:xfrm>
            <a:off x="3253740" y="760095"/>
            <a:ext cx="3361690" cy="5638165"/>
          </a:xfrm>
          <a:prstGeom prst="rect">
            <a:avLst/>
          </a:prstGeom>
        </p:spPr>
      </p:pic>
      <p:sp>
        <p:nvSpPr>
          <p:cNvPr id="11" name="文本框 10"/>
          <p:cNvSpPr txBox="1"/>
          <p:nvPr/>
        </p:nvSpPr>
        <p:spPr>
          <a:xfrm>
            <a:off x="866775" y="864870"/>
            <a:ext cx="2867660" cy="337185"/>
          </a:xfrm>
          <a:prstGeom prst="rect">
            <a:avLst/>
          </a:prstGeom>
          <a:noFill/>
        </p:spPr>
        <p:txBody>
          <a:bodyPr wrap="square" rtlCol="0">
            <a:spAutoFit/>
          </a:bodyPr>
          <a:p>
            <a:r>
              <a:rPr lang="zh-CN" altLang="en-US" sz="1600"/>
              <a:t>在下游任务中的</a:t>
            </a:r>
            <a:r>
              <a:rPr lang="zh-CN" altLang="en-US" sz="1600">
                <a:sym typeface="+mn-ea"/>
              </a:rPr>
              <a:t>对比实验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EDC </a:t>
            </a:r>
            <a:r>
              <a:rPr lang="zh-CN" altLang="en-US" b="0" i="0">
                <a:solidFill>
                  <a:srgbClr val="00997F"/>
                </a:solidFill>
                <a:latin typeface="微软雅黑" panose="020B0503020204020204" pitchFamily="34" charset="-122"/>
                <a:ea typeface="微软雅黑" panose="020B0503020204020204" pitchFamily="34" charset="-122"/>
              </a:rPr>
              <a:t>知识图谱构建，支持</a:t>
            </a:r>
            <a:r>
              <a:rPr lang="zh-CN" altLang="en-US" sz="2000">
                <a:solidFill>
                  <a:srgbClr val="00997F"/>
                </a:solidFill>
                <a:latin typeface="微软雅黑" panose="020B0503020204020204" pitchFamily="34" charset="-122"/>
                <a:ea typeface="微软雅黑" panose="020B0503020204020204" pitchFamily="34" charset="-122"/>
                <a:sym typeface="+mn-ea"/>
              </a:rPr>
              <a:t>预定义</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zh-CN" altLang="en-US" sz="2000">
                <a:solidFill>
                  <a:srgbClr val="00997F"/>
                </a:solidFill>
                <a:latin typeface="微软雅黑" panose="020B0503020204020204" pitchFamily="34" charset="-122"/>
                <a:ea typeface="微软雅黑" panose="020B0503020204020204" pitchFamily="34" charset="-122"/>
                <a:sym typeface="+mn-ea"/>
              </a:rPr>
              <a:t>自动生成</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EMNLP2024</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7787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Extract, Define, Canonicalize: An LLM-based Framework for Knowledge Graph Construction</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2"/>
          <a:stretch>
            <a:fillRect/>
          </a:stretch>
        </p:blipFill>
        <p:spPr>
          <a:xfrm>
            <a:off x="1152525" y="1885315"/>
            <a:ext cx="3381375" cy="4622165"/>
          </a:xfrm>
          <a:prstGeom prst="rect">
            <a:avLst/>
          </a:prstGeom>
        </p:spPr>
      </p:pic>
      <p:sp>
        <p:nvSpPr>
          <p:cNvPr id="7" name="文本框 6"/>
          <p:cNvSpPr txBox="1"/>
          <p:nvPr/>
        </p:nvSpPr>
        <p:spPr>
          <a:xfrm>
            <a:off x="4234815" y="2287270"/>
            <a:ext cx="1418590" cy="275590"/>
          </a:xfrm>
          <a:prstGeom prst="rect">
            <a:avLst/>
          </a:prstGeom>
          <a:noFill/>
        </p:spPr>
        <p:txBody>
          <a:bodyPr wrap="square" rtlCol="0">
            <a:spAutoFit/>
          </a:bodyPr>
          <a:p>
            <a:r>
              <a:rPr lang="en-US" altLang="zh-CN" sz="1200"/>
              <a:t>triplets</a:t>
            </a:r>
            <a:r>
              <a:rPr lang="zh-CN" altLang="en-US" sz="1200"/>
              <a:t>抽取</a:t>
            </a:r>
            <a:endParaRPr lang="zh-CN" altLang="en-US" sz="1200"/>
          </a:p>
        </p:txBody>
      </p:sp>
      <p:sp>
        <p:nvSpPr>
          <p:cNvPr id="11" name="文本框 10"/>
          <p:cNvSpPr txBox="1"/>
          <p:nvPr/>
        </p:nvSpPr>
        <p:spPr>
          <a:xfrm>
            <a:off x="4234815" y="3474085"/>
            <a:ext cx="1418590" cy="275590"/>
          </a:xfrm>
          <a:prstGeom prst="rect">
            <a:avLst/>
          </a:prstGeom>
          <a:noFill/>
        </p:spPr>
        <p:txBody>
          <a:bodyPr wrap="square" rtlCol="0">
            <a:spAutoFit/>
          </a:bodyPr>
          <a:p>
            <a:r>
              <a:rPr lang="en-US" sz="1200"/>
              <a:t>schema</a:t>
            </a:r>
            <a:r>
              <a:rPr lang="zh-CN" altLang="en-US" sz="1200"/>
              <a:t>定义</a:t>
            </a:r>
            <a:endParaRPr lang="zh-CN" altLang="en-US" sz="1200"/>
          </a:p>
        </p:txBody>
      </p:sp>
      <p:sp>
        <p:nvSpPr>
          <p:cNvPr id="16" name="文本框 15"/>
          <p:cNvSpPr txBox="1"/>
          <p:nvPr/>
        </p:nvSpPr>
        <p:spPr>
          <a:xfrm>
            <a:off x="4234815" y="4758690"/>
            <a:ext cx="1418590" cy="275590"/>
          </a:xfrm>
          <a:prstGeom prst="rect">
            <a:avLst/>
          </a:prstGeom>
          <a:noFill/>
        </p:spPr>
        <p:txBody>
          <a:bodyPr wrap="square" rtlCol="0">
            <a:spAutoFit/>
          </a:bodyPr>
          <a:p>
            <a:r>
              <a:rPr lang="zh-CN" altLang="en-US" sz="1200">
                <a:sym typeface="+mn-ea"/>
              </a:rPr>
              <a:t>规范化</a:t>
            </a:r>
            <a:r>
              <a:rPr lang="en-US" sz="1200"/>
              <a:t>schema</a:t>
            </a:r>
            <a:endParaRPr lang="zh-CN" altLang="en-US" sz="1200"/>
          </a:p>
        </p:txBody>
      </p:sp>
      <p:sp>
        <p:nvSpPr>
          <p:cNvPr id="17" name="圆角矩形 16"/>
          <p:cNvSpPr/>
          <p:nvPr/>
        </p:nvSpPr>
        <p:spPr>
          <a:xfrm>
            <a:off x="708660" y="1415415"/>
            <a:ext cx="500888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nvSpPr>
        <p:spPr>
          <a:xfrm>
            <a:off x="2785110" y="1517015"/>
            <a:ext cx="908050" cy="368300"/>
          </a:xfrm>
          <a:prstGeom prst="rect">
            <a:avLst/>
          </a:prstGeom>
          <a:noFill/>
        </p:spPr>
        <p:txBody>
          <a:bodyPr wrap="square" rtlCol="0">
            <a:spAutoFit/>
          </a:bodyPr>
          <a:p>
            <a:r>
              <a:rPr lang="en-US" altLang="zh-CN"/>
              <a:t>EDC</a:t>
            </a:r>
            <a:endParaRPr lang="en-US" altLang="zh-CN"/>
          </a:p>
        </p:txBody>
      </p:sp>
      <p:sp>
        <p:nvSpPr>
          <p:cNvPr id="20" name="右箭头 19"/>
          <p:cNvSpPr/>
          <p:nvPr/>
        </p:nvSpPr>
        <p:spPr>
          <a:xfrm>
            <a:off x="5857240" y="3403600"/>
            <a:ext cx="886460" cy="27940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1" name="文本框 20"/>
          <p:cNvSpPr txBox="1"/>
          <p:nvPr/>
        </p:nvSpPr>
        <p:spPr>
          <a:xfrm>
            <a:off x="5857240" y="3128010"/>
            <a:ext cx="923925" cy="275590"/>
          </a:xfrm>
          <a:prstGeom prst="rect">
            <a:avLst/>
          </a:prstGeom>
          <a:noFill/>
        </p:spPr>
        <p:txBody>
          <a:bodyPr wrap="square" rtlCol="0">
            <a:spAutoFit/>
          </a:bodyPr>
          <a:p>
            <a:r>
              <a:rPr lang="zh-CN" altLang="en-US" sz="1200"/>
              <a:t>迭代优化</a:t>
            </a:r>
            <a:endParaRPr lang="zh-CN" altLang="en-US" sz="1200"/>
          </a:p>
        </p:txBody>
      </p:sp>
      <p:pic>
        <p:nvPicPr>
          <p:cNvPr id="22" name="图片 21"/>
          <p:cNvPicPr>
            <a:picLocks noChangeAspect="1"/>
          </p:cNvPicPr>
          <p:nvPr/>
        </p:nvPicPr>
        <p:blipFill>
          <a:blip r:embed="rId3"/>
          <a:stretch>
            <a:fillRect/>
          </a:stretch>
        </p:blipFill>
        <p:spPr>
          <a:xfrm>
            <a:off x="7334885" y="2226945"/>
            <a:ext cx="2947035" cy="2900045"/>
          </a:xfrm>
          <a:prstGeom prst="rect">
            <a:avLst/>
          </a:prstGeom>
        </p:spPr>
      </p:pic>
      <p:sp>
        <p:nvSpPr>
          <p:cNvPr id="23" name="圆角矩形 22"/>
          <p:cNvSpPr/>
          <p:nvPr/>
        </p:nvSpPr>
        <p:spPr>
          <a:xfrm>
            <a:off x="6743700" y="1382395"/>
            <a:ext cx="399923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917815" y="1517015"/>
            <a:ext cx="1794510" cy="368300"/>
          </a:xfrm>
          <a:prstGeom prst="rect">
            <a:avLst/>
          </a:prstGeom>
          <a:noFill/>
        </p:spPr>
        <p:txBody>
          <a:bodyPr wrap="square" rtlCol="0">
            <a:spAutoFit/>
          </a:bodyPr>
          <a:p>
            <a:r>
              <a:rPr lang="en-US" altLang="zh-CN"/>
              <a:t>+R(refinement)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a:t>
            </a:r>
            <a:endParaRPr lang="en-US" altLang="zh-CN" sz="12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374650" y="1555115"/>
            <a:ext cx="2822575" cy="3990340"/>
          </a:xfrm>
          <a:prstGeom prst="rect">
            <a:avLst/>
          </a:prstGeom>
        </p:spPr>
      </p:pic>
      <p:sp>
        <p:nvSpPr>
          <p:cNvPr id="12" name="文本框 11"/>
          <p:cNvSpPr txBox="1"/>
          <p:nvPr/>
        </p:nvSpPr>
        <p:spPr>
          <a:xfrm>
            <a:off x="561975" y="1227455"/>
            <a:ext cx="2371090" cy="229870"/>
          </a:xfrm>
          <a:prstGeom prst="rect">
            <a:avLst/>
          </a:prstGeom>
        </p:spPr>
        <p:txBody>
          <a:bodyPr wrap="square">
            <a:spAutoFit/>
          </a:bodyPr>
          <a:p>
            <a:r>
              <a:rPr lang="en-US" altLang="zh-CN" sz="900" b="1">
                <a:solidFill>
                  <a:srgbClr val="92D050"/>
                </a:solidFill>
              </a:rPr>
              <a:t>Phase 1: Open Information Extraction</a:t>
            </a:r>
            <a:endParaRPr lang="en-US" altLang="zh-CN" sz="900" b="1">
              <a:solidFill>
                <a:srgbClr val="92D050"/>
              </a:solidFill>
            </a:endParaRPr>
          </a:p>
        </p:txBody>
      </p:sp>
      <p:grpSp>
        <p:nvGrpSpPr>
          <p:cNvPr id="32" name="组合 31"/>
          <p:cNvGrpSpPr/>
          <p:nvPr/>
        </p:nvGrpSpPr>
        <p:grpSpPr>
          <a:xfrm>
            <a:off x="3553460" y="1227455"/>
            <a:ext cx="2811780" cy="5247005"/>
            <a:chOff x="6340" y="1933"/>
            <a:chExt cx="4428" cy="8263"/>
          </a:xfrm>
        </p:grpSpPr>
        <p:pic>
          <p:nvPicPr>
            <p:cNvPr id="13" name="图片 12"/>
            <p:cNvPicPr>
              <a:picLocks noChangeAspect="1"/>
            </p:cNvPicPr>
            <p:nvPr/>
          </p:nvPicPr>
          <p:blipFill>
            <a:blip r:embed="rId3"/>
            <a:stretch>
              <a:fillRect/>
            </a:stretch>
          </p:blipFill>
          <p:spPr>
            <a:xfrm>
              <a:off x="6340" y="2295"/>
              <a:ext cx="4275" cy="5814"/>
            </a:xfrm>
            <a:prstGeom prst="rect">
              <a:avLst/>
            </a:prstGeom>
          </p:spPr>
        </p:pic>
        <p:sp>
          <p:nvSpPr>
            <p:cNvPr id="15" name="文本框 14"/>
            <p:cNvSpPr txBox="1"/>
            <p:nvPr/>
          </p:nvSpPr>
          <p:spPr>
            <a:xfrm>
              <a:off x="7034" y="1933"/>
              <a:ext cx="3734" cy="362"/>
            </a:xfrm>
            <a:prstGeom prst="rect">
              <a:avLst/>
            </a:prstGeom>
          </p:spPr>
          <p:txBody>
            <a:bodyPr wrap="square">
              <a:spAutoFit/>
            </a:bodyPr>
            <a:p>
              <a:r>
                <a:rPr lang="en-US" altLang="zh-CN" sz="900" b="1">
                  <a:solidFill>
                    <a:srgbClr val="92D050"/>
                  </a:solidFill>
                  <a:sym typeface="+mn-ea"/>
                </a:rPr>
                <a:t>Phase 2: Schema Definition</a:t>
              </a:r>
              <a:endParaRPr lang="en-US" altLang="zh-CN" sz="900" b="1">
                <a:solidFill>
                  <a:srgbClr val="92D050"/>
                </a:solidFill>
              </a:endParaRPr>
            </a:p>
          </p:txBody>
        </p:sp>
        <p:pic>
          <p:nvPicPr>
            <p:cNvPr id="18" name="图片 17"/>
            <p:cNvPicPr>
              <a:picLocks noChangeAspect="1"/>
            </p:cNvPicPr>
            <p:nvPr/>
          </p:nvPicPr>
          <p:blipFill>
            <a:blip r:embed="rId4"/>
            <a:stretch>
              <a:fillRect/>
            </a:stretch>
          </p:blipFill>
          <p:spPr>
            <a:xfrm>
              <a:off x="6572" y="8044"/>
              <a:ext cx="3907" cy="1683"/>
            </a:xfrm>
            <a:prstGeom prst="rect">
              <a:avLst/>
            </a:prstGeom>
          </p:spPr>
        </p:pic>
        <p:sp>
          <p:nvSpPr>
            <p:cNvPr id="26" name="文本框 25"/>
            <p:cNvSpPr txBox="1"/>
            <p:nvPr/>
          </p:nvSpPr>
          <p:spPr>
            <a:xfrm>
              <a:off x="7219" y="9810"/>
              <a:ext cx="2826" cy="386"/>
            </a:xfrm>
            <a:prstGeom prst="rect">
              <a:avLst/>
            </a:prstGeom>
            <a:noFill/>
          </p:spPr>
          <p:txBody>
            <a:bodyPr wrap="square" rtlCol="0">
              <a:spAutoFit/>
            </a:bodyPr>
            <a:p>
              <a:r>
                <a:rPr lang="en-US" altLang="zh-CN" sz="1000"/>
                <a:t>LLM</a:t>
              </a:r>
              <a:r>
                <a:rPr lang="zh-CN" altLang="en-US" sz="1000"/>
                <a:t>对抽取的关系进行定义</a:t>
              </a:r>
              <a:endParaRPr lang="zh-CN" altLang="en-US" sz="1000"/>
            </a:p>
          </p:txBody>
        </p:sp>
      </p:grpSp>
      <p:grpSp>
        <p:nvGrpSpPr>
          <p:cNvPr id="33" name="组合 32"/>
          <p:cNvGrpSpPr/>
          <p:nvPr/>
        </p:nvGrpSpPr>
        <p:grpSpPr>
          <a:xfrm>
            <a:off x="7999095" y="1227455"/>
            <a:ext cx="2384425" cy="1315720"/>
            <a:chOff x="13227" y="1933"/>
            <a:chExt cx="3755" cy="2072"/>
          </a:xfrm>
        </p:grpSpPr>
        <p:pic>
          <p:nvPicPr>
            <p:cNvPr id="27" name="图片 26"/>
            <p:cNvPicPr>
              <a:picLocks noChangeAspect="1"/>
            </p:cNvPicPr>
            <p:nvPr/>
          </p:nvPicPr>
          <p:blipFill>
            <a:blip r:embed="rId5"/>
            <a:stretch>
              <a:fillRect/>
            </a:stretch>
          </p:blipFill>
          <p:spPr>
            <a:xfrm>
              <a:off x="13227" y="2237"/>
              <a:ext cx="3755" cy="1769"/>
            </a:xfrm>
            <a:prstGeom prst="rect">
              <a:avLst/>
            </a:prstGeom>
          </p:spPr>
        </p:pic>
        <p:sp>
          <p:nvSpPr>
            <p:cNvPr id="28" name="文本框 27"/>
            <p:cNvSpPr txBox="1"/>
            <p:nvPr/>
          </p:nvSpPr>
          <p:spPr>
            <a:xfrm>
              <a:off x="13248" y="1933"/>
              <a:ext cx="3734" cy="362"/>
            </a:xfrm>
            <a:prstGeom prst="rect">
              <a:avLst/>
            </a:prstGeom>
          </p:spPr>
          <p:txBody>
            <a:bodyPr wrap="square">
              <a:spAutoFit/>
            </a:bodyPr>
            <a:p>
              <a:r>
                <a:rPr lang="en-US" altLang="zh-CN" sz="900" b="1">
                  <a:solidFill>
                    <a:srgbClr val="92D050"/>
                  </a:solidFill>
                </a:rPr>
                <a:t>Phase 3: Schema Canonicalization</a:t>
              </a:r>
              <a:endParaRPr lang="en-US" altLang="zh-CN" sz="900" b="1">
                <a:solidFill>
                  <a:srgbClr val="92D050"/>
                </a:solidFill>
              </a:endParaRPr>
            </a:p>
          </p:txBody>
        </p:sp>
      </p:grpSp>
      <p:pic>
        <p:nvPicPr>
          <p:cNvPr id="30" name="图片 29"/>
          <p:cNvPicPr>
            <a:picLocks noChangeAspect="1"/>
          </p:cNvPicPr>
          <p:nvPr/>
        </p:nvPicPr>
        <p:blipFill>
          <a:blip r:embed="rId6"/>
          <a:stretch>
            <a:fillRect/>
          </a:stretch>
        </p:blipFill>
        <p:spPr>
          <a:xfrm>
            <a:off x="6528435" y="2652395"/>
            <a:ext cx="2593340" cy="1614805"/>
          </a:xfrm>
          <a:prstGeom prst="rect">
            <a:avLst/>
          </a:prstGeom>
        </p:spPr>
      </p:pic>
      <p:sp>
        <p:nvSpPr>
          <p:cNvPr id="31" name="文本框 30"/>
          <p:cNvSpPr txBox="1"/>
          <p:nvPr/>
        </p:nvSpPr>
        <p:spPr>
          <a:xfrm>
            <a:off x="9230360" y="3103880"/>
            <a:ext cx="2347595" cy="398780"/>
          </a:xfrm>
          <a:prstGeom prst="rect">
            <a:avLst/>
          </a:prstGeom>
          <a:noFill/>
        </p:spPr>
        <p:txBody>
          <a:bodyPr wrap="square" rtlCol="0">
            <a:spAutoFit/>
          </a:bodyPr>
          <a:p>
            <a:r>
              <a:rPr lang="zh-CN" altLang="en-US" sz="1000">
                <a:solidFill>
                  <a:srgbClr val="FF0000"/>
                </a:solidFill>
              </a:rPr>
              <a:t>预定义</a:t>
            </a:r>
            <a:r>
              <a:rPr lang="en-US" altLang="zh-CN" sz="1000">
                <a:solidFill>
                  <a:srgbClr val="FF0000"/>
                </a:solidFill>
              </a:rPr>
              <a:t>schema</a:t>
            </a:r>
            <a:r>
              <a:rPr lang="en-US" altLang="zh-CN" sz="1000"/>
              <a:t>:</a:t>
            </a:r>
            <a:r>
              <a:rPr lang="zh-CN" altLang="en-US" sz="1000"/>
              <a:t>用</a:t>
            </a:r>
            <a:r>
              <a:rPr lang="en-US" altLang="zh-CN" sz="1000"/>
              <a:t>LLM</a:t>
            </a:r>
            <a:r>
              <a:rPr lang="zh-CN" altLang="en-US" sz="1000"/>
              <a:t>判断属于哪种预定义的</a:t>
            </a:r>
            <a:r>
              <a:rPr lang="en-US" altLang="zh-CN" sz="1000"/>
              <a:t>relation,</a:t>
            </a:r>
            <a:r>
              <a:rPr lang="zh-CN" altLang="en-US" sz="1000"/>
              <a:t>匹配不上的</a:t>
            </a:r>
            <a:r>
              <a:rPr lang="zh-CN" altLang="en-US" sz="1000"/>
              <a:t>舍弃</a:t>
            </a:r>
            <a:endParaRPr lang="zh-CN" altLang="en-US" sz="1000"/>
          </a:p>
        </p:txBody>
      </p:sp>
      <p:pic>
        <p:nvPicPr>
          <p:cNvPr id="34" name="图片 33"/>
          <p:cNvPicPr>
            <a:picLocks noChangeAspect="1"/>
          </p:cNvPicPr>
          <p:nvPr/>
        </p:nvPicPr>
        <p:blipFill>
          <a:blip r:embed="rId7"/>
          <a:stretch>
            <a:fillRect/>
          </a:stretch>
        </p:blipFill>
        <p:spPr>
          <a:xfrm>
            <a:off x="6528435" y="4507230"/>
            <a:ext cx="2590165" cy="1759585"/>
          </a:xfrm>
          <a:prstGeom prst="rect">
            <a:avLst/>
          </a:prstGeom>
        </p:spPr>
      </p:pic>
      <p:sp>
        <p:nvSpPr>
          <p:cNvPr id="35" name="文本框 34"/>
          <p:cNvSpPr txBox="1"/>
          <p:nvPr/>
        </p:nvSpPr>
        <p:spPr>
          <a:xfrm>
            <a:off x="9230360" y="5149215"/>
            <a:ext cx="2347595" cy="398780"/>
          </a:xfrm>
          <a:prstGeom prst="rect">
            <a:avLst/>
          </a:prstGeom>
          <a:noFill/>
        </p:spPr>
        <p:txBody>
          <a:bodyPr wrap="square" rtlCol="0">
            <a:spAutoFit/>
          </a:bodyPr>
          <a:p>
            <a:r>
              <a:rPr lang="zh-CN" altLang="en-US" sz="1000">
                <a:solidFill>
                  <a:srgbClr val="FF0000"/>
                </a:solidFill>
              </a:rPr>
              <a:t>不事先定义</a:t>
            </a:r>
            <a:r>
              <a:rPr lang="en-US" altLang="zh-CN" sz="1000">
                <a:solidFill>
                  <a:srgbClr val="FF0000"/>
                </a:solidFill>
              </a:rPr>
              <a:t>schema</a:t>
            </a:r>
            <a:r>
              <a:rPr lang="en-US" altLang="zh-CN" sz="1000"/>
              <a:t>:</a:t>
            </a:r>
            <a:r>
              <a:rPr lang="zh-CN" altLang="en-US" sz="1000"/>
              <a:t>计算向量相似度，用</a:t>
            </a:r>
            <a:r>
              <a:rPr lang="en-US" altLang="zh-CN" sz="1000"/>
              <a:t>LLM</a:t>
            </a:r>
            <a:r>
              <a:rPr lang="zh-CN" altLang="en-US" sz="1000"/>
              <a:t>合并</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the triplets extracted by EDC in the first iteration are [</a:t>
            </a:r>
            <a:r>
              <a:rPr lang="en-US" altLang="zh-CN" sz="1200" i="1">
                <a:solidFill>
                  <a:srgbClr val="FF0000"/>
                </a:solidFill>
                <a:latin typeface="Times New Roman" panose="02020603050405020304" charset="0"/>
                <a:cs typeface="Times New Roman" panose="02020603050405020304" charset="0"/>
              </a:rPr>
              <a:t>’Alan Shepard’, ‘birthDate’, ‘Nov 18,1923’], [’Alan Shepard’, ’mission’, ’Apollo 14’</a:t>
            </a:r>
            <a:r>
              <a:rPr lang="en-US" altLang="zh-CN" sz="1200">
                <a:latin typeface="Times New Roman" panose="02020603050405020304" charset="0"/>
                <a:cs typeface="Times New Roman" panose="02020603050405020304" charset="0"/>
              </a:rPr>
              <a:t>].</a:t>
            </a:r>
            <a:endParaRPr lang="en-US" altLang="zh-CN" sz="12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82550" y="1947545"/>
            <a:ext cx="2303780" cy="2273935"/>
          </a:xfrm>
          <a:prstGeom prst="rect">
            <a:avLst/>
          </a:prstGeom>
        </p:spPr>
      </p:pic>
      <p:sp>
        <p:nvSpPr>
          <p:cNvPr id="3" name="文本框 2"/>
          <p:cNvSpPr txBox="1"/>
          <p:nvPr/>
        </p:nvSpPr>
        <p:spPr>
          <a:xfrm>
            <a:off x="530860" y="1264285"/>
            <a:ext cx="5022850" cy="245110"/>
          </a:xfrm>
          <a:prstGeom prst="rect">
            <a:avLst/>
          </a:prstGeom>
          <a:noFill/>
        </p:spPr>
        <p:txBody>
          <a:bodyPr wrap="square" rtlCol="0">
            <a:spAutoFit/>
          </a:bodyPr>
          <a:p>
            <a:r>
              <a:rPr lang="zh-CN" altLang="en-US" sz="1000"/>
              <a:t>类似</a:t>
            </a:r>
            <a:r>
              <a:rPr lang="en-US" altLang="zh-CN" sz="1000"/>
              <a:t>rag</a:t>
            </a:r>
            <a:r>
              <a:rPr lang="zh-CN" altLang="en-US" sz="1000"/>
              <a:t>的后处理：</a:t>
            </a:r>
            <a:r>
              <a:rPr lang="en-US" altLang="zh-CN" sz="1000"/>
              <a:t>iteratively refine EDC with Schema Retriever</a:t>
            </a:r>
            <a:endParaRPr lang="en-US" altLang="zh-CN" sz="1000"/>
          </a:p>
        </p:txBody>
      </p:sp>
      <p:pic>
        <p:nvPicPr>
          <p:cNvPr id="4" name="图片 3"/>
          <p:cNvPicPr>
            <a:picLocks noChangeAspect="1"/>
          </p:cNvPicPr>
          <p:nvPr/>
        </p:nvPicPr>
        <p:blipFill>
          <a:blip r:embed="rId3"/>
          <a:stretch>
            <a:fillRect/>
          </a:stretch>
        </p:blipFill>
        <p:spPr>
          <a:xfrm>
            <a:off x="2386330" y="1786255"/>
            <a:ext cx="2519680" cy="4420870"/>
          </a:xfrm>
          <a:prstGeom prst="rect">
            <a:avLst/>
          </a:prstGeom>
        </p:spPr>
      </p:pic>
      <p:sp>
        <p:nvSpPr>
          <p:cNvPr id="5" name="文本框 4"/>
          <p:cNvSpPr txBox="1"/>
          <p:nvPr/>
        </p:nvSpPr>
        <p:spPr>
          <a:xfrm>
            <a:off x="3129280" y="1532890"/>
            <a:ext cx="958215" cy="229870"/>
          </a:xfrm>
          <a:prstGeom prst="rect">
            <a:avLst/>
          </a:prstGeom>
        </p:spPr>
        <p:txBody>
          <a:bodyPr wrap="square">
            <a:spAutoFit/>
          </a:bodyPr>
          <a:p>
            <a:r>
              <a:rPr lang="en-US" altLang="zh-CN" sz="900" b="1">
                <a:solidFill>
                  <a:srgbClr val="FF0000"/>
                </a:solidFill>
              </a:rPr>
              <a:t>entity corpus</a:t>
            </a:r>
            <a:endParaRPr lang="en-US" altLang="zh-CN" sz="900" b="1">
              <a:solidFill>
                <a:srgbClr val="FF0000"/>
              </a:solidFill>
            </a:endParaRPr>
          </a:p>
        </p:txBody>
      </p:sp>
      <p:pic>
        <p:nvPicPr>
          <p:cNvPr id="7" name="图片 6"/>
          <p:cNvPicPr>
            <a:picLocks noChangeAspect="1"/>
          </p:cNvPicPr>
          <p:nvPr/>
        </p:nvPicPr>
        <p:blipFill>
          <a:blip r:embed="rId4"/>
          <a:stretch>
            <a:fillRect/>
          </a:stretch>
        </p:blipFill>
        <p:spPr>
          <a:xfrm>
            <a:off x="4971415" y="1762760"/>
            <a:ext cx="2540635" cy="3345180"/>
          </a:xfrm>
          <a:prstGeom prst="rect">
            <a:avLst/>
          </a:prstGeom>
        </p:spPr>
      </p:pic>
      <p:sp>
        <p:nvSpPr>
          <p:cNvPr id="11" name="文本框 10"/>
          <p:cNvSpPr txBox="1"/>
          <p:nvPr/>
        </p:nvSpPr>
        <p:spPr>
          <a:xfrm>
            <a:off x="5617210" y="1556385"/>
            <a:ext cx="1232535" cy="229870"/>
          </a:xfrm>
          <a:prstGeom prst="rect">
            <a:avLst/>
          </a:prstGeom>
        </p:spPr>
        <p:txBody>
          <a:bodyPr wrap="square">
            <a:spAutoFit/>
          </a:bodyPr>
          <a:p>
            <a:r>
              <a:rPr lang="en-US" altLang="zh-CN" sz="900" b="1">
                <a:solidFill>
                  <a:srgbClr val="FF0000"/>
                </a:solidFill>
              </a:rPr>
              <a:t>relation corpus</a:t>
            </a:r>
            <a:endParaRPr lang="en-US" altLang="zh-CN" sz="900" b="1">
              <a:solidFill>
                <a:srgbClr val="FF0000"/>
              </a:solidFill>
            </a:endParaRPr>
          </a:p>
        </p:txBody>
      </p:sp>
      <p:pic>
        <p:nvPicPr>
          <p:cNvPr id="14" name="图片 13"/>
          <p:cNvPicPr>
            <a:picLocks noChangeAspect="1"/>
          </p:cNvPicPr>
          <p:nvPr/>
        </p:nvPicPr>
        <p:blipFill>
          <a:blip r:embed="rId5"/>
          <a:stretch>
            <a:fillRect/>
          </a:stretch>
        </p:blipFill>
        <p:spPr>
          <a:xfrm>
            <a:off x="9037320" y="1703705"/>
            <a:ext cx="3154680" cy="4333240"/>
          </a:xfrm>
          <a:prstGeom prst="rect">
            <a:avLst/>
          </a:prstGeom>
        </p:spPr>
      </p:pic>
      <p:sp>
        <p:nvSpPr>
          <p:cNvPr id="16" name="文本框 15"/>
          <p:cNvSpPr txBox="1"/>
          <p:nvPr/>
        </p:nvSpPr>
        <p:spPr>
          <a:xfrm>
            <a:off x="10311130" y="1453515"/>
            <a:ext cx="871220" cy="229870"/>
          </a:xfrm>
          <a:prstGeom prst="rect">
            <a:avLst/>
          </a:prstGeom>
        </p:spPr>
        <p:txBody>
          <a:bodyPr wrap="square">
            <a:spAutoFit/>
          </a:bodyPr>
          <a:p>
            <a:r>
              <a:rPr lang="en-US" altLang="zh-CN" sz="900" b="1">
                <a:solidFill>
                  <a:srgbClr val="FF0000"/>
                </a:solidFill>
              </a:rPr>
              <a:t>usage</a:t>
            </a:r>
            <a:endParaRPr lang="en-US" altLang="zh-CN" sz="900" b="1">
              <a:solidFill>
                <a:srgbClr val="FF0000"/>
              </a:solidFill>
            </a:endParaRPr>
          </a:p>
        </p:txBody>
      </p:sp>
      <p:sp>
        <p:nvSpPr>
          <p:cNvPr id="17" name="文本框 16"/>
          <p:cNvSpPr txBox="1"/>
          <p:nvPr/>
        </p:nvSpPr>
        <p:spPr>
          <a:xfrm>
            <a:off x="9724390" y="6036945"/>
            <a:ext cx="1762760" cy="275590"/>
          </a:xfrm>
          <a:prstGeom prst="rect">
            <a:avLst/>
          </a:prstGeom>
          <a:noFill/>
        </p:spPr>
        <p:txBody>
          <a:bodyPr wrap="square" rtlCol="0">
            <a:spAutoFit/>
          </a:bodyPr>
          <a:p>
            <a:r>
              <a:rPr lang="zh-CN" altLang="en-US" sz="1200"/>
              <a:t>优化提取遗漏的三元组</a:t>
            </a:r>
            <a:endParaRPr lang="zh-CN" altLang="en-US" sz="1200"/>
          </a:p>
        </p:txBody>
      </p:sp>
      <p:sp>
        <p:nvSpPr>
          <p:cNvPr id="19" name="右箭头 18"/>
          <p:cNvSpPr/>
          <p:nvPr/>
        </p:nvSpPr>
        <p:spPr>
          <a:xfrm>
            <a:off x="7512050" y="3292475"/>
            <a:ext cx="1473200" cy="15621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0" name="文本框 19"/>
          <p:cNvSpPr txBox="1"/>
          <p:nvPr/>
        </p:nvSpPr>
        <p:spPr>
          <a:xfrm>
            <a:off x="7512050" y="3757930"/>
            <a:ext cx="1415415" cy="1076325"/>
          </a:xfrm>
          <a:prstGeom prst="rect">
            <a:avLst/>
          </a:prstGeom>
        </p:spPr>
        <p:txBody>
          <a:bodyPr wrap="square">
            <a:spAutoFit/>
          </a:bodyPr>
          <a:p>
            <a:r>
              <a:rPr lang="en-US" altLang="zh-CN" sz="800"/>
              <a:t>a fine-tuned variant of the sentence embedding model E5-mistral-7b-instruct</a:t>
            </a:r>
            <a:endParaRPr lang="en-US" altLang="zh-CN" sz="800"/>
          </a:p>
          <a:p>
            <a:endParaRPr lang="en-US" altLang="zh-CN" sz="800"/>
          </a:p>
          <a:p>
            <a:r>
              <a:rPr lang="en-US" altLang="zh-CN" sz="800" b="1"/>
              <a:t>train:</a:t>
            </a:r>
            <a:r>
              <a:rPr lang="en-US" altLang="zh-CN" sz="800"/>
              <a:t>  </a:t>
            </a:r>
            <a:endParaRPr lang="en-US" altLang="zh-CN" sz="800"/>
          </a:p>
          <a:p>
            <a:r>
              <a:rPr lang="zh-CN" altLang="en-US" sz="800"/>
              <a:t>开源项目</a:t>
            </a:r>
            <a:r>
              <a:rPr lang="en-US" altLang="zh-CN" sz="800"/>
              <a:t>+</a:t>
            </a:r>
            <a:r>
              <a:rPr lang="zh-CN" altLang="en-US" sz="800"/>
              <a:t>数据集：文本与三元组的</a:t>
            </a:r>
            <a:r>
              <a:rPr lang="zh-CN" altLang="en-US" sz="800"/>
              <a:t>对比学习</a:t>
            </a:r>
            <a:endParaRPr lang="zh-CN" altLang="en-US" sz="800"/>
          </a:p>
        </p:txBody>
      </p:sp>
      <p:sp>
        <p:nvSpPr>
          <p:cNvPr id="21" name="矩形 20"/>
          <p:cNvSpPr/>
          <p:nvPr/>
        </p:nvSpPr>
        <p:spPr>
          <a:xfrm>
            <a:off x="66040" y="1506220"/>
            <a:ext cx="7400290" cy="485838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7770495" y="3448685"/>
            <a:ext cx="1074420" cy="337185"/>
          </a:xfrm>
          <a:prstGeom prst="rect">
            <a:avLst/>
          </a:prstGeom>
        </p:spPr>
        <p:txBody>
          <a:bodyPr wrap="square">
            <a:spAutoFit/>
          </a:bodyPr>
          <a:p>
            <a:r>
              <a:rPr lang="en-US" altLang="zh-CN" sz="1600" i="1">
                <a:latin typeface="Times New Roman" panose="02020603050405020304" charset="0"/>
                <a:cs typeface="Times New Roman" panose="02020603050405020304" charset="0"/>
              </a:rPr>
              <a:t>Retriever</a:t>
            </a:r>
            <a:endParaRPr lang="en-US" altLang="zh-CN" sz="1600" i="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tags/tag1.xml><?xml version="1.0" encoding="utf-8"?>
<p:tagLst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oZGlkIjoiMjNmYTgwNDI1ZTM5ZWI2NTg3Yjg1NDljNDEyOWMwYzAifQ=="/>
</p:tagLst>
</file>

<file path=ppt/theme/theme1.xml><?xml version="1.0" encoding="utf-8"?>
<a:theme xmlns:a="http://schemas.openxmlformats.org/drawingml/2006/main" name="Office Theme">
  <a:themeElements>
    <a:clrScheme name="00深蓝+金">
      <a:dk1>
        <a:srgbClr val="000000"/>
      </a:dk1>
      <a:lt1>
        <a:srgbClr val="FFFFFF"/>
      </a:lt1>
      <a:dk2>
        <a:srgbClr val="000000"/>
      </a:dk2>
      <a:lt2>
        <a:srgbClr val="FFFFFF"/>
      </a:lt2>
      <a:accent1>
        <a:srgbClr val="304637"/>
      </a:accent1>
      <a:accent2>
        <a:srgbClr val="D0B296"/>
      </a:accent2>
      <a:accent3>
        <a:srgbClr val="304637"/>
      </a:accent3>
      <a:accent4>
        <a:srgbClr val="D0B296"/>
      </a:accent4>
      <a:accent5>
        <a:srgbClr val="304637"/>
      </a:accent5>
      <a:accent6>
        <a:srgbClr val="D0B296"/>
      </a:accent6>
      <a:hlink>
        <a:srgbClr val="DF213B"/>
      </a:hlink>
      <a:folHlink>
        <a:srgbClr val="954F72"/>
      </a:folHlink>
    </a:clrScheme>
    <a:fontScheme name="自定义 8">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10545</Words>
  <Application>WPS 演示</Application>
  <PresentationFormat>宽屏</PresentationFormat>
  <Paragraphs>447</Paragraphs>
  <Slides>39</Slides>
  <Notes>1</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Arial</vt:lpstr>
      <vt:lpstr>宋体</vt:lpstr>
      <vt:lpstr>Wingdings</vt:lpstr>
      <vt:lpstr>微软雅黑</vt:lpstr>
      <vt:lpstr>Times New Roman</vt:lpstr>
      <vt:lpstr>NimbusRomNo9L-Medi</vt:lpstr>
      <vt:lpstr>Segoe Print</vt:lpstr>
      <vt:lpstr>Arial Unicode MS</vt:lpstr>
      <vt:lpstr>-apple-system</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hhc</cp:lastModifiedBy>
  <cp:revision>530</cp:revision>
  <dcterms:created xsi:type="dcterms:W3CDTF">2019-11-26T03:41:00Z</dcterms:created>
  <dcterms:modified xsi:type="dcterms:W3CDTF">2025-07-03T08:57:19Z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5CB177490F2340CD9C2E9B4D820A552F_13</vt:lpwstr>
  </property>
  <property fmtid="{D5CDD505-2E9C-101B-9397-08002B2CF9AE}" pid="3" name="KSOProductBuildVer">
    <vt:lpwstr>2052-12.1.0.21915</vt:lpwstr>
  </property>
</Properties>
</file>